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3"/>
  </p:notesMasterIdLst>
  <p:sldIdLst>
    <p:sldId id="459" r:id="rId5"/>
    <p:sldId id="457" r:id="rId6"/>
    <p:sldId id="428" r:id="rId7"/>
    <p:sldId id="438" r:id="rId8"/>
    <p:sldId id="460" r:id="rId9"/>
    <p:sldId id="439" r:id="rId10"/>
    <p:sldId id="441" r:id="rId11"/>
    <p:sldId id="426" r:id="rId12"/>
  </p:sldIdLst>
  <p:sldSz cx="9144000" cy="6858000" type="screen4x3"/>
  <p:notesSz cx="6797675" cy="987425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p:scale>
          <a:sx n="50" d="100"/>
          <a:sy n="50" d="100"/>
        </p:scale>
        <p:origin x="-1860" y="-684"/>
      </p:cViewPr>
      <p:guideLst>
        <p:guide orient="horz" pos="2160"/>
        <p:guide pos="2880"/>
      </p:guideLst>
    </p:cSldViewPr>
  </p:slideViewPr>
  <p:outlineViewPr>
    <p:cViewPr>
      <p:scale>
        <a:sx n="33" d="100"/>
        <a:sy n="33" d="100"/>
      </p:scale>
      <p:origin x="0" y="59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6/17/2014</a:t>
            </a:fld>
            <a:endParaRPr lang="en-GB" dirty="0"/>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slide" Target="../slides/slide8.xml"/><Relationship Id="rId2" Type="http://schemas.openxmlformats.org/officeDocument/2006/relationships/slide" Target="../slides/slide4.xml"/><Relationship Id="rId1" Type="http://schemas.openxmlformats.org/officeDocument/2006/relationships/slideMaster" Target="../slideMasters/slideMaster1.xml"/><Relationship Id="rId6" Type="http://schemas.openxmlformats.org/officeDocument/2006/relationships/slide" Target="../slides/slide7.xml"/><Relationship Id="rId5" Type="http://schemas.openxmlformats.org/officeDocument/2006/relationships/slide" Target="../slides/slide3.xml"/><Relationship Id="rId4" Type="http://schemas.openxmlformats.org/officeDocument/2006/relationships/slide" Target="../slides/slide6.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s://cloud01.lpplus.net/schools/BrookeWeston/Subjects/InformationTechnology/CambridgeNationalslevel2/Unit%202%20Using%20ICT%20to%20create%20business%20solutions/R002%20Unit%202%20-%20LO1%20Cambridge%20L2.swf" TargetMode="External"/><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slide" Target="../slides/slide4.xml"/><Relationship Id="rId4" Type="http://schemas.openxmlformats.org/officeDocument/2006/relationships/slide" Target="../slides/sl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26" name="Round Same Side Corner Rectangle 25">
            <a:hlinkClick r:id="rId2" action="ppaction://hlinksldjump"/>
          </p:cNvPr>
          <p:cNvSpPr/>
          <p:nvPr userDrawn="1"/>
        </p:nvSpPr>
        <p:spPr>
          <a:xfrm>
            <a:off x="2567739"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a:t>
            </a:r>
            <a:endParaRPr lang="en-GB" b="1" dirty="0"/>
          </a:p>
        </p:txBody>
      </p:sp>
      <p:sp>
        <p:nvSpPr>
          <p:cNvPr id="27" name="Round Same Side Corner Rectangle 26">
            <a:hlinkClick r:id="rId3"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28" name="Round Same Side Corner Rectangle 27">
            <a:hlinkClick r:id="rId4" action="ppaction://hlinksldjump"/>
          </p:cNvPr>
          <p:cNvSpPr/>
          <p:nvPr userDrawn="1"/>
        </p:nvSpPr>
        <p:spPr>
          <a:xfrm>
            <a:off x="3035747" y="7192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2</a:t>
            </a:r>
            <a:endParaRPr lang="en-GB" b="1" dirty="0"/>
          </a:p>
        </p:txBody>
      </p:sp>
      <p:sp>
        <p:nvSpPr>
          <p:cNvPr id="29" name="Round Same Side Corner Rectangle 28">
            <a:hlinkClick r:id="rId5"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LO2</a:t>
            </a:r>
            <a:endParaRPr lang="en-GB" sz="1400" b="1" dirty="0"/>
          </a:p>
        </p:txBody>
      </p:sp>
      <p:sp>
        <p:nvSpPr>
          <p:cNvPr id="30" name="Round Same Side Corner Rectangle 29">
            <a:hlinkClick r:id="rId6" action="ppaction://hlinksldjump"/>
          </p:cNvPr>
          <p:cNvSpPr/>
          <p:nvPr userDrawn="1"/>
        </p:nvSpPr>
        <p:spPr>
          <a:xfrm>
            <a:off x="3503755" y="717204"/>
            <a:ext cx="396000" cy="357190"/>
          </a:xfrm>
          <a:prstGeom prst="round2SameRect">
            <a:avLst/>
          </a:prstGeom>
          <a:solidFill>
            <a:srgbClr val="FF0000"/>
          </a:solidFill>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3</a:t>
            </a:r>
            <a:endParaRPr lang="en-GB" b="1" dirty="0"/>
          </a:p>
        </p:txBody>
      </p:sp>
      <p:sp>
        <p:nvSpPr>
          <p:cNvPr id="31" name="Round Same Side Corner Rectangle 30">
            <a:hlinkClick r:id="rId7" action="ppaction://hlinksldjump"/>
          </p:cNvPr>
          <p:cNvSpPr/>
          <p:nvPr userDrawn="1"/>
        </p:nvSpPr>
        <p:spPr>
          <a:xfrm>
            <a:off x="3972186" y="716446"/>
            <a:ext cx="396000" cy="357190"/>
          </a:xfrm>
          <a:prstGeom prst="round2SameRect">
            <a:avLst/>
          </a:prstGeom>
          <a:solidFill>
            <a:srgbClr val="FF0000"/>
          </a:solidFill>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4</a:t>
            </a:r>
            <a:endParaRPr lang="en-GB" b="1"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11" name="Round Same Side Corner Rectangle 10">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6" name="Title 5"/>
          <p:cNvSpPr>
            <a:spLocks noGrp="1"/>
          </p:cNvSpPr>
          <p:nvPr>
            <p:ph type="title"/>
          </p:nvPr>
        </p:nvSpPr>
        <p:spPr>
          <a:xfrm>
            <a:off x="23083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7146496" y="128507"/>
            <a:ext cx="1890000" cy="504056"/>
          </a:xfrm>
          <a:prstGeom prst="rect">
            <a:avLst/>
          </a:prstGeom>
        </p:spPr>
      </p:pic>
      <p:sp>
        <p:nvSpPr>
          <p:cNvPr id="4" name="Round Same Side Corner Rectangle 3">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3"/>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rId4"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LO2</a:t>
            </a:r>
            <a:endParaRPr lang="en-GB" sz="1400" b="1" dirty="0"/>
          </a:p>
        </p:txBody>
      </p:sp>
      <p:sp>
        <p:nvSpPr>
          <p:cNvPr id="7" name="Round Same Side Corner Rectangle 6">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2" name="Round Same Side Corner Rectangle 11">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20" name="Round Same Side Corner Rectangle 19">
            <a:hlinkClick r:id="rId5" action="ppaction://hlinksldjump"/>
          </p:cNvPr>
          <p:cNvSpPr/>
          <p:nvPr userDrawn="1"/>
        </p:nvSpPr>
        <p:spPr>
          <a:xfrm>
            <a:off x="2567651" y="717204"/>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9690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11"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5" r:id="rId6"/>
    <p:sldLayoutId id="2147483704" r:id="rId7"/>
    <p:sldLayoutId id="2147483702" r:id="rId8"/>
    <p:sldLayoutId id="2147483703" r:id="rId9"/>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cloud01.lpplus.net/schools/BrookeWeston/Subjects/InformationTechnology/CambridgeNationalslevel2/Unit%202%20Using%20ICT%20to%20create%20business%20solutions/R002%20Unit%202%20-%20LO3%20Cambridge%20L2.swf" TargetMode="External"/><Relationship Id="rId7" Type="http://schemas.openxmlformats.org/officeDocument/2006/relationships/hyperlink" Target="Unit%2002%20-%20LO1%20-%20Plan%20a%20Website.pptx"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Unit%2002%20-%20LO2%20-%20Create%20multimedia%20webpages.pptx" TargetMode="External"/><Relationship Id="rId4" Type="http://schemas.openxmlformats.org/officeDocument/2006/relationships/hyperlink" Target="Unit%2002%20-%20Assignment%20Checklist.doc" TargetMode="Externa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mailto:contribute@recycleuk.com"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hyperlink" Target="mailto:Admin@recycleuk.com" TargetMode="External"/><Relationship Id="rId5" Type="http://schemas.openxmlformats.org/officeDocument/2006/relationships/hyperlink" Target="mailto:support@recycleuk.com" TargetMode="Externa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5949280"/>
            <a:ext cx="820891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28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01 </a:t>
            </a:r>
            <a:r>
              <a:rPr lang="en-GB" sz="2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Website Design and Creation</a:t>
            </a:r>
          </a:p>
          <a:p>
            <a:endParaRPr lang="en-GB" sz="2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Footer Placeholder 18"/>
          <p:cNvSpPr txBox="1">
            <a:spLocks/>
          </p:cNvSpPr>
          <p:nvPr/>
        </p:nvSpPr>
        <p:spPr>
          <a:xfrm>
            <a:off x="25583" y="6592267"/>
            <a:ext cx="971944"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schemeClr val="accent1">
                    <a:tint val="20000"/>
                  </a:schemeClr>
                </a:solidFill>
                <a:effectLst/>
                <a:uLnTx/>
                <a:uFillTx/>
                <a:latin typeface="Calibri" pitchFamily="34" charset="0"/>
                <a:ea typeface="+mn-ea"/>
                <a:cs typeface="Calibri" pitchFamily="34" charset="0"/>
              </a:rPr>
              <a:t>ICT Dept</a:t>
            </a:r>
            <a:endParaRPr kumimoji="0" lang="en-US" sz="1100" b="1" i="0" u="none" strike="noStrike" kern="1200" cap="none" spc="0" normalizeH="0" baseline="0" noProof="0" dirty="0">
              <a:ln>
                <a:noFill/>
              </a:ln>
              <a:solidFill>
                <a:schemeClr val="accent1">
                  <a:tint val="20000"/>
                </a:schemeClr>
              </a:solidFill>
              <a:effectLst/>
              <a:uLnTx/>
              <a:uFillTx/>
              <a:latin typeface="Calibri" pitchFamily="34" charset="0"/>
              <a:ea typeface="+mn-ea"/>
              <a:cs typeface="Calibri" pitchFamily="34" charset="0"/>
            </a:endParaRPr>
          </a:p>
        </p:txBody>
      </p:sp>
      <p:sp>
        <p:nvSpPr>
          <p:cNvPr id="7" name="Rectangle 6"/>
          <p:cNvSpPr/>
          <p:nvPr/>
        </p:nvSpPr>
        <p:spPr>
          <a:xfrm>
            <a:off x="251520" y="260648"/>
            <a:ext cx="8496944" cy="15841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sz="1600"/>
          </a:p>
        </p:txBody>
      </p:sp>
      <p:sp>
        <p:nvSpPr>
          <p:cNvPr id="8" name="TextBox 7"/>
          <p:cNvSpPr txBox="1"/>
          <p:nvPr/>
        </p:nvSpPr>
        <p:spPr>
          <a:xfrm>
            <a:off x="1547664" y="1003375"/>
            <a:ext cx="5544616" cy="769441"/>
          </a:xfrm>
          <a:prstGeom prst="rect">
            <a:avLst/>
          </a:prstGeom>
          <a:noFill/>
        </p:spPr>
        <p:txBody>
          <a:bodyPr wrap="square" rtlCol="0">
            <a:spAutoFit/>
          </a:bodyPr>
          <a:lstStyle/>
          <a:p>
            <a:r>
              <a:rPr lang="en-GB" sz="2000" b="1" dirty="0" smtClean="0">
                <a:solidFill>
                  <a:schemeClr val="tx1">
                    <a:lumMod val="50000"/>
                    <a:lumOff val="50000"/>
                  </a:schemeClr>
                </a:solidFill>
              </a:rPr>
              <a:t>Certificate in Digital Applications – Level 02</a:t>
            </a:r>
            <a:endParaRPr lang="en-GB" sz="2400" b="1" dirty="0" smtClean="0">
              <a:solidFill>
                <a:schemeClr val="tx1">
                  <a:lumMod val="50000"/>
                  <a:lumOff val="50000"/>
                </a:schemeClr>
              </a:solidFill>
            </a:endParaRPr>
          </a:p>
          <a:p>
            <a:r>
              <a:rPr lang="en-GB" sz="2400" b="1" dirty="0" smtClean="0">
                <a:solidFill>
                  <a:schemeClr val="tx1">
                    <a:lumMod val="50000"/>
                    <a:lumOff val="50000"/>
                  </a:schemeClr>
                </a:solidFill>
              </a:rPr>
              <a:t>Website Design and Creation</a:t>
            </a:r>
            <a:endParaRPr lang="en-GB" sz="2400" b="1" dirty="0">
              <a:solidFill>
                <a:schemeClr val="tx1">
                  <a:lumMod val="50000"/>
                  <a:lumOff val="50000"/>
                </a:schemeClr>
              </a:solidFill>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2060848"/>
            <a:ext cx="2880320" cy="2880320"/>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496491"/>
            <a:ext cx="1152128" cy="1152128"/>
          </a:xfrm>
          <a:prstGeom prst="rect">
            <a:avLst/>
          </a:prstGeom>
        </p:spPr>
      </p:pic>
    </p:spTree>
    <p:extLst>
      <p:ext uri="{BB962C8B-B14F-4D97-AF65-F5344CB8AC3E}">
        <p14:creationId xmlns:p14="http://schemas.microsoft.com/office/powerpoint/2010/main" val="283067369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 Same Side Corner Rectangle 16">
            <a:hlinkClick r:id="rId3"/>
          </p:cNvPr>
          <p:cNvSpPr/>
          <p:nvPr/>
        </p:nvSpPr>
        <p:spPr>
          <a:xfrm>
            <a:off x="4980046" y="728321"/>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8" name="Round Same Side Corner Rectangle 17">
            <a:hlinkClick r:id="rId4" action="ppaction://hlinkfile"/>
          </p:cNvPr>
          <p:cNvSpPr/>
          <p:nvPr/>
        </p:nvSpPr>
        <p:spPr>
          <a:xfrm>
            <a:off x="1895829" y="729839"/>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1" name="Round Same Side Corner Rectangle 10">
            <a:hlinkClick r:id="rId5" action="ppaction://hlinkpres?slideindex=1&amp;slidetitle="/>
          </p:cNvPr>
          <p:cNvSpPr/>
          <p:nvPr/>
        </p:nvSpPr>
        <p:spPr>
          <a:xfrm>
            <a:off x="4199959" y="728321"/>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3" name="Round Same Side Corner Rectangle 12">
            <a:hlinkClick r:id="rId6" action="ppaction://hlinksldjump"/>
          </p:cNvPr>
          <p:cNvSpPr/>
          <p:nvPr/>
        </p:nvSpPr>
        <p:spPr>
          <a:xfrm>
            <a:off x="179512" y="728321"/>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27" name="Round Same Side Corner Rectangle 26">
            <a:hlinkClick r:id="rId7" action="ppaction://hlinkpres?slideindex=1&amp;slidetitle="/>
          </p:cNvPr>
          <p:cNvSpPr/>
          <p:nvPr/>
        </p:nvSpPr>
        <p:spPr>
          <a:xfrm>
            <a:off x="3419872" y="728321"/>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49351"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endParaRPr lang="en-GB" sz="2000" dirty="0" smtClean="0"/>
          </a:p>
          <a:p>
            <a:endParaRPr lang="en-GB" sz="700" dirty="0" smtClean="0"/>
          </a:p>
          <a:p>
            <a:r>
              <a:rPr lang="en-GB" sz="2000" dirty="0" smtClean="0"/>
              <a:t>SWS have decided to update the website that</a:t>
            </a:r>
            <a:br>
              <a:rPr lang="en-GB" sz="2000" dirty="0" smtClean="0"/>
            </a:br>
            <a:r>
              <a:rPr lang="en-GB" sz="2000" dirty="0" smtClean="0"/>
              <a:t>clients visit to find out what services the company</a:t>
            </a:r>
            <a:br>
              <a:rPr lang="en-GB" sz="2000" dirty="0" smtClean="0"/>
            </a:br>
            <a:r>
              <a:rPr lang="en-GB" sz="2000" dirty="0" smtClean="0"/>
              <a:t>offers. The Managing Director thinks that the</a:t>
            </a:r>
            <a:br>
              <a:rPr lang="en-GB" sz="2000" dirty="0" smtClean="0"/>
            </a:br>
            <a:r>
              <a:rPr lang="en-GB" sz="2000" dirty="0" smtClean="0"/>
              <a:t>current website is poor and does not give much</a:t>
            </a:r>
            <a:br>
              <a:rPr lang="en-GB" sz="2000" dirty="0" smtClean="0"/>
            </a:br>
            <a:r>
              <a:rPr lang="en-GB" sz="2000" dirty="0" smtClean="0"/>
              <a:t>information. Feedback from users has been negative</a:t>
            </a:r>
            <a:br>
              <a:rPr lang="en-GB" sz="2000" dirty="0" smtClean="0"/>
            </a:br>
            <a:r>
              <a:rPr lang="en-GB" sz="2000" dirty="0" smtClean="0"/>
              <a:t>because they find the website boring and difficult to</a:t>
            </a:r>
            <a:br>
              <a:rPr lang="en-GB" sz="2000" dirty="0" smtClean="0"/>
            </a:br>
            <a:r>
              <a:rPr lang="en-GB" sz="2000" dirty="0" smtClean="0"/>
              <a:t>use and navigate around. There is currently too much</a:t>
            </a:r>
            <a:br>
              <a:rPr lang="en-GB" sz="2000" dirty="0" smtClean="0"/>
            </a:br>
            <a:r>
              <a:rPr lang="en-GB" sz="2000" dirty="0" smtClean="0"/>
              <a:t>text and not enough images or colour. He wants the</a:t>
            </a:r>
            <a:br>
              <a:rPr lang="en-GB" sz="2000" dirty="0" smtClean="0"/>
            </a:br>
            <a:r>
              <a:rPr lang="en-GB" sz="2000" dirty="0" smtClean="0"/>
              <a:t>website improved so that more people visit it and </a:t>
            </a:r>
            <a:br>
              <a:rPr lang="en-GB" sz="2000" dirty="0" smtClean="0"/>
            </a:br>
            <a:r>
              <a:rPr lang="en-GB" sz="2000" dirty="0" smtClean="0"/>
              <a:t>so that it gives the right impression.</a:t>
            </a:r>
          </a:p>
          <a:p>
            <a:pPr marL="365760" lvl="1" indent="-256032">
              <a:buSzPct val="68000"/>
              <a:buFont typeface="Wingdings 3"/>
              <a:buChar char=""/>
            </a:pPr>
            <a:r>
              <a:rPr lang="en-GB" sz="2000" dirty="0" smtClean="0"/>
              <a:t>The new website must have a system of linking</a:t>
            </a:r>
            <a:br>
              <a:rPr lang="en-GB" sz="2000" dirty="0" smtClean="0"/>
            </a:br>
            <a:r>
              <a:rPr lang="en-GB" sz="2000" dirty="0" smtClean="0"/>
              <a:t>externally so that the user can receive more</a:t>
            </a:r>
            <a:br>
              <a:rPr lang="en-GB" sz="2000" dirty="0" smtClean="0"/>
            </a:br>
            <a:r>
              <a:rPr lang="en-GB" sz="2000" dirty="0" smtClean="0"/>
              <a:t>information or contact the company. It has also </a:t>
            </a:r>
            <a:br>
              <a:rPr lang="en-GB" sz="2000" dirty="0" smtClean="0"/>
            </a:br>
            <a:r>
              <a:rPr lang="en-GB" sz="2000" dirty="0" smtClean="0"/>
              <a:t>been suggested that they have hotspots to give</a:t>
            </a:r>
            <a:br>
              <a:rPr lang="en-GB" sz="2000" dirty="0" smtClean="0"/>
            </a:br>
            <a:r>
              <a:rPr lang="en-GB" sz="2000" dirty="0" smtClean="0"/>
              <a:t>the user more information.</a:t>
            </a:r>
            <a:endParaRPr lang="en-GB" sz="2000" b="1" dirty="0"/>
          </a:p>
        </p:txBody>
      </p:sp>
      <p:sp>
        <p:nvSpPr>
          <p:cNvPr id="19" name="Round Same Side Corner Rectangle 18">
            <a:hlinkClick r:id="rId3"/>
          </p:cNvPr>
          <p:cNvSpPr/>
          <p:nvPr/>
        </p:nvSpPr>
        <p:spPr>
          <a:xfrm>
            <a:off x="5775183" y="717644"/>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0" name="Round Same Side Corner Rectangle 19">
            <a:hlinkClick r:id="rId3"/>
          </p:cNvPr>
          <p:cNvSpPr/>
          <p:nvPr/>
        </p:nvSpPr>
        <p:spPr>
          <a:xfrm>
            <a:off x="6540220" y="717644"/>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1" name="Round Same Side Corner Rectangle 20">
            <a:hlinkClick r:id="rId3"/>
          </p:cNvPr>
          <p:cNvSpPr/>
          <p:nvPr/>
        </p:nvSpPr>
        <p:spPr>
          <a:xfrm>
            <a:off x="7320307" y="717644"/>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
        <p:nvSpPr>
          <p:cNvPr id="22" name="Round Same Side Corner Rectangle 21">
            <a:hlinkClick r:id="rId3"/>
          </p:cNvPr>
          <p:cNvSpPr/>
          <p:nvPr/>
        </p:nvSpPr>
        <p:spPr>
          <a:xfrm>
            <a:off x="8100392" y="717644"/>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LO7</a:t>
            </a:r>
            <a:endParaRPr lang="en-GB" b="1" dirty="0"/>
          </a:p>
        </p:txBody>
      </p:sp>
      <p:sp>
        <p:nvSpPr>
          <p:cNvPr id="14"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t>LO3 - </a:t>
            </a:r>
            <a:r>
              <a:rPr lang="en-GB" sz="1600" dirty="0"/>
              <a:t>Create functioning hyperlinks</a:t>
            </a:r>
            <a:endParaRPr lang="en-ZA" sz="1600" dirty="0">
              <a:latin typeface="Calibri" pitchFamily="34" charset="0"/>
              <a:ea typeface="Calibri" pitchFamily="34" charset="0"/>
              <a:cs typeface="Calibri"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569937389"/>
              </p:ext>
            </p:extLst>
          </p:nvPr>
        </p:nvGraphicFramePr>
        <p:xfrm>
          <a:off x="6408514" y="2060848"/>
          <a:ext cx="2411958" cy="3312368"/>
        </p:xfrm>
        <a:graphic>
          <a:graphicData uri="http://schemas.openxmlformats.org/drawingml/2006/table">
            <a:tbl>
              <a:tblPr firstRow="1" firstCol="1" lastRow="1" lastCol="1" bandRow="1" bandCol="1">
                <a:tableStyleId>{2D5ABB26-0587-4C30-8999-92F81FD0307C}</a:tableStyleId>
              </a:tblPr>
              <a:tblGrid>
                <a:gridCol w="2411958"/>
              </a:tblGrid>
              <a:tr h="445310">
                <a:tc>
                  <a:txBody>
                    <a:bodyPr/>
                    <a:lstStyle/>
                    <a:p>
                      <a:pPr>
                        <a:spcAft>
                          <a:spcPts val="0"/>
                        </a:spcAft>
                      </a:pPr>
                      <a:endParaRPr lang="en-GB" sz="11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2867058">
                <a:tc>
                  <a:txBody>
                    <a:bodyPr/>
                    <a:lstStyle/>
                    <a:p>
                      <a:pPr marL="177800" indent="-177800" algn="l">
                        <a:spcAft>
                          <a:spcPts val="600"/>
                        </a:spcAft>
                        <a:buFontTx/>
                        <a:buBlip>
                          <a:blip r:embed="rId8"/>
                        </a:buBlip>
                      </a:pPr>
                      <a:r>
                        <a:rPr lang="en-GB" sz="1800" baseline="0" dirty="0" err="1" smtClean="0">
                          <a:effectLst/>
                          <a:latin typeface="Calibri" pitchFamily="34" charset="0"/>
                          <a:ea typeface="Times New Roman"/>
                          <a:cs typeface="Calibri" pitchFamily="34" charset="0"/>
                        </a:rPr>
                        <a:t>Spreadsheet</a:t>
                      </a:r>
                      <a:endParaRPr lang="en-GB" sz="1800" baseline="0" dirty="0" smtClean="0">
                        <a:effectLst/>
                        <a:latin typeface="Calibri" pitchFamily="34" charset="0"/>
                        <a:ea typeface="Times New Roman"/>
                        <a:cs typeface="Calibri" pitchFamily="34" charset="0"/>
                      </a:endParaRPr>
                    </a:p>
                    <a:p>
                      <a:pPr marL="177800" indent="-177800" algn="l">
                        <a:spcAft>
                          <a:spcPts val="600"/>
                        </a:spcAft>
                        <a:buFontTx/>
                        <a:buBlip>
                          <a:blip r:embed="rId8"/>
                        </a:buBlip>
                      </a:pPr>
                      <a:r>
                        <a:rPr lang="en-GB" sz="1800" baseline="0" dirty="0" smtClean="0">
                          <a:effectLst/>
                          <a:latin typeface="Calibri" pitchFamily="34" charset="0"/>
                          <a:ea typeface="Times New Roman"/>
                          <a:cs typeface="Calibri" pitchFamily="34" charset="0"/>
                        </a:rPr>
                        <a:t>Database</a:t>
                      </a:r>
                    </a:p>
                    <a:p>
                      <a:pPr marL="177800" indent="-177800" algn="l">
                        <a:spcAft>
                          <a:spcPts val="600"/>
                        </a:spcAft>
                        <a:buFontTx/>
                        <a:buBlip>
                          <a:blip r:embed="rId8"/>
                        </a:buBlip>
                      </a:pPr>
                      <a:r>
                        <a:rPr lang="en-GB" sz="1800" baseline="0" dirty="0" smtClean="0">
                          <a:effectLst/>
                          <a:latin typeface="Calibri" pitchFamily="34" charset="0"/>
                          <a:ea typeface="Times New Roman"/>
                          <a:cs typeface="Calibri" pitchFamily="34" charset="0"/>
                        </a:rPr>
                        <a:t>User Requirements</a:t>
                      </a:r>
                    </a:p>
                    <a:p>
                      <a:pPr marL="177800" indent="-177800" algn="l">
                        <a:spcAft>
                          <a:spcPts val="600"/>
                        </a:spcAft>
                        <a:buFontTx/>
                        <a:buBlip>
                          <a:blip r:embed="rId8"/>
                        </a:buBlip>
                      </a:pPr>
                      <a:r>
                        <a:rPr lang="en-GB" sz="1800" baseline="0" dirty="0" smtClean="0">
                          <a:effectLst/>
                          <a:latin typeface="Calibri" pitchFamily="34" charset="0"/>
                          <a:ea typeface="Times New Roman"/>
                          <a:cs typeface="Calibri" pitchFamily="34" charset="0"/>
                        </a:rPr>
                        <a:t>Relevant Information</a:t>
                      </a:r>
                    </a:p>
                    <a:p>
                      <a:pPr marL="177800" indent="-177800" algn="l">
                        <a:spcAft>
                          <a:spcPts val="600"/>
                        </a:spcAft>
                        <a:buFontTx/>
                        <a:buBlip>
                          <a:blip r:embed="rId8"/>
                        </a:buBlip>
                      </a:pPr>
                      <a:r>
                        <a:rPr lang="en-GB" sz="1800" baseline="0" dirty="0" smtClean="0">
                          <a:effectLst/>
                          <a:latin typeface="Calibri" pitchFamily="34" charset="0"/>
                          <a:ea typeface="Times New Roman"/>
                          <a:cs typeface="Calibri" pitchFamily="34" charset="0"/>
                        </a:rPr>
                        <a:t>Purpose and Audience </a:t>
                      </a:r>
                    </a:p>
                    <a:p>
                      <a:pPr marL="177800" indent="-177800" algn="l">
                        <a:spcAft>
                          <a:spcPts val="600"/>
                        </a:spcAft>
                        <a:buFontTx/>
                        <a:buBlip>
                          <a:blip r:embed="rId8"/>
                        </a:buBlip>
                      </a:pPr>
                      <a:r>
                        <a:rPr lang="en-GB" sz="1800" baseline="0" dirty="0" smtClean="0">
                          <a:solidFill>
                            <a:srgbClr val="FF0000"/>
                          </a:solidFill>
                          <a:effectLst/>
                          <a:latin typeface="Calibri" pitchFamily="34" charset="0"/>
                          <a:ea typeface="Times New Roman"/>
                          <a:cs typeface="Calibri" pitchFamily="34" charset="0"/>
                        </a:rPr>
                        <a:t>Appropriateness (M/D)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16" name="Picture 4" descr="Think About"/>
          <p:cNvPicPr>
            <a:picLocks noChangeAspect="1" noChangeArrowheads="1"/>
          </p:cNvPicPr>
          <p:nvPr/>
        </p:nvPicPr>
        <p:blipFill>
          <a:blip r:embed="rId9"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793096"/>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Assignment</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947683800"/>
              </p:ext>
            </p:extLst>
          </p:nvPr>
        </p:nvGraphicFramePr>
        <p:xfrm>
          <a:off x="6408514" y="2060848"/>
          <a:ext cx="2411958" cy="427410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400" dirty="0" smtClean="0">
                        <a:effectLst/>
                        <a:latin typeface="Calibri" pitchFamily="34" charset="0"/>
                        <a:ea typeface="Times New Roman"/>
                        <a:cs typeface="Calibri" pitchFamily="34" charset="0"/>
                      </a:endParaRP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Linking buttons</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External sites</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Optimising images for loading</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Suitable navigation</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Email information link (M/D)</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Image map to provide information (M/D)</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Hotspot to show additional detail (M/D)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In line with needs of the target audience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smtClean="0">
                <a:latin typeface="Calibri" pitchFamily="34" charset="0"/>
                <a:ea typeface="Calibri" pitchFamily="34" charset="0"/>
                <a:cs typeface="Calibri" pitchFamily="34" charset="0"/>
              </a:rPr>
              <a:t>LO2:</a:t>
            </a:r>
            <a:r>
              <a:rPr lang="en-US" sz="1600" dirty="0" smtClean="0">
                <a:latin typeface="Calibri" pitchFamily="34" charset="0"/>
                <a:ea typeface="Calibri" pitchFamily="34" charset="0"/>
                <a:cs typeface="Calibri" pitchFamily="34" charset="0"/>
              </a:rPr>
              <a:t> Be able to </a:t>
            </a:r>
            <a:r>
              <a:rPr lang="en-GB" sz="1600" dirty="0">
                <a:latin typeface="Calibri" pitchFamily="34" charset="0"/>
                <a:ea typeface="Calibri" pitchFamily="34" charset="0"/>
                <a:cs typeface="Calibri" pitchFamily="34" charset="0"/>
              </a:rPr>
              <a:t>Create multimedia webpages</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307777"/>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a:t>
            </a:r>
            <a:r>
              <a:rPr lang="en-GB" sz="1400" dirty="0" smtClean="0">
                <a:latin typeface="Calibri" pitchFamily="34" charset="0"/>
                <a:cs typeface="Calibri" pitchFamily="34" charset="0"/>
              </a:rPr>
              <a:t>help SWS create and backup the preparation for their site.</a:t>
            </a:r>
            <a:endParaRPr lang="en-GB" sz="14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1770017632"/>
              </p:ext>
            </p:extLst>
          </p:nvPr>
        </p:nvGraphicFramePr>
        <p:xfrm>
          <a:off x="395536" y="1988840"/>
          <a:ext cx="5904656" cy="4128512"/>
        </p:xfrm>
        <a:graphic>
          <a:graphicData uri="http://schemas.openxmlformats.org/drawingml/2006/table">
            <a:tbl>
              <a:tblPr firstRow="1" bandRow="1">
                <a:tableStyleId>{2D5ABB26-0587-4C30-8999-92F81FD0307C}</a:tableStyleId>
              </a:tblPr>
              <a:tblGrid>
                <a:gridCol w="281174"/>
                <a:gridCol w="5623482"/>
              </a:tblGrid>
              <a:tr h="28803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noProof="0" dirty="0" smtClean="0">
                          <a:solidFill>
                            <a:schemeClr val="tx1"/>
                          </a:solidFill>
                          <a:effectLst/>
                          <a:latin typeface="+mn-lt"/>
                          <a:ea typeface="+mn-ea"/>
                          <a:cs typeface="+mn-cs"/>
                        </a:rPr>
                        <a:t>Assignment Tasks (P, M, D)</a:t>
                      </a:r>
                    </a:p>
                  </a:txBody>
                  <a:tcPr>
                    <a:noFill/>
                  </a:tcPr>
                </a:tc>
                <a:tc hMerge="1">
                  <a:txBody>
                    <a:bodyPr/>
                    <a:lstStyle/>
                    <a:p>
                      <a:endParaRPr lang="en-GB" dirty="0"/>
                    </a:p>
                  </a:txBody>
                  <a:tcPr/>
                </a:tc>
              </a:tr>
              <a:tr h="297110">
                <a:tc>
                  <a:txBody>
                    <a:bodyPr/>
                    <a:lstStyle/>
                    <a:p>
                      <a:pPr marL="0" indent="0" algn="ctr" rtl="0" eaLnBrk="1" latinLnBrk="0" hangingPunct="1"/>
                      <a:endParaRPr kumimoji="0" lang="en-GB" sz="1050" b="0" kern="1200" dirty="0" smtClean="0">
                        <a:solidFill>
                          <a:schemeClr val="bg1"/>
                        </a:solidFill>
                        <a:latin typeface="Calibri" pitchFamily="34" charset="0"/>
                        <a:ea typeface="+mn-ea"/>
                        <a:cs typeface="+mn-cs"/>
                      </a:endParaRPr>
                    </a:p>
                  </a:txBody>
                  <a:tcPr anchor="ctr">
                    <a:noFill/>
                  </a:tcPr>
                </a:tc>
                <a:tc rowSpan="2">
                  <a:txBody>
                    <a:bodyPr/>
                    <a:lstStyle/>
                    <a:p>
                      <a:r>
                        <a:rPr kumimoji="0" lang="en-GB" sz="1400" kern="1200" dirty="0" smtClean="0">
                          <a:solidFill>
                            <a:schemeClr val="tx1"/>
                          </a:solidFill>
                          <a:effectLst/>
                          <a:latin typeface="+mn-lt"/>
                          <a:ea typeface="+mn-ea"/>
                          <a:cs typeface="+mn-cs"/>
                        </a:rPr>
                        <a:t>To achieve a </a:t>
                      </a:r>
                      <a:r>
                        <a:rPr kumimoji="0" lang="en-GB" sz="1400" b="1" kern="1200" dirty="0" smtClean="0">
                          <a:solidFill>
                            <a:schemeClr val="tx1"/>
                          </a:solidFill>
                          <a:effectLst/>
                          <a:latin typeface="+mn-lt"/>
                          <a:ea typeface="+mn-ea"/>
                          <a:cs typeface="+mn-cs"/>
                        </a:rPr>
                        <a:t>Pass grade</a:t>
                      </a:r>
                      <a:r>
                        <a:rPr kumimoji="0" lang="en-GB" sz="1400" kern="1200" dirty="0" smtClean="0">
                          <a:solidFill>
                            <a:schemeClr val="tx1"/>
                          </a:solidFill>
                          <a:effectLst/>
                          <a:latin typeface="+mn-lt"/>
                          <a:ea typeface="+mn-ea"/>
                          <a:cs typeface="+mn-cs"/>
                        </a:rPr>
                        <a:t>:</a:t>
                      </a:r>
                    </a:p>
                    <a:p>
                      <a:r>
                        <a:rPr kumimoji="0" lang="en-GB" sz="1400" kern="1200" dirty="0" smtClean="0">
                          <a:solidFill>
                            <a:schemeClr val="tx1"/>
                          </a:solidFill>
                          <a:effectLst/>
                          <a:latin typeface="+mn-lt"/>
                          <a:ea typeface="+mn-ea"/>
                          <a:cs typeface="+mn-cs"/>
                        </a:rPr>
                        <a:t>Candidates will link together all five pages. Linking methods may not be consistent and may lack structure. </a:t>
                      </a:r>
                    </a:p>
                    <a:p>
                      <a:r>
                        <a:rPr kumimoji="0" lang="en-GB" sz="1400" kern="1200" dirty="0" smtClean="0">
                          <a:solidFill>
                            <a:schemeClr val="tx1"/>
                          </a:solidFill>
                          <a:effectLst/>
                          <a:latin typeface="+mn-lt"/>
                          <a:ea typeface="+mn-ea"/>
                          <a:cs typeface="+mn-cs"/>
                        </a:rPr>
                        <a:t>Links to external websites will be included. </a:t>
                      </a:r>
                      <a:r>
                        <a:rPr kumimoji="0" lang="en-GB" sz="2000" b="0" i="0" u="none" strike="noStrike" kern="1200" baseline="0" dirty="0" smtClean="0">
                          <a:solidFill>
                            <a:schemeClr val="tx1"/>
                          </a:solidFill>
                          <a:latin typeface="+mn-lt"/>
                          <a:ea typeface="+mn-ea"/>
                          <a:cs typeface="+mn-cs"/>
                        </a:rPr>
                        <a:t>	</a:t>
                      </a:r>
                    </a:p>
                    <a:p>
                      <a:pPr lvl="0"/>
                      <a:endParaRPr kumimoji="0" lang="en-GB" sz="600" kern="1200" dirty="0" smtClean="0">
                        <a:solidFill>
                          <a:schemeClr val="tx1"/>
                        </a:solidFill>
                        <a:effectLst/>
                        <a:latin typeface="+mn-lt"/>
                        <a:ea typeface="+mn-ea"/>
                        <a:cs typeface="+mn-cs"/>
                      </a:endParaRPr>
                    </a:p>
                    <a:p>
                      <a:r>
                        <a:rPr kumimoji="0" lang="en-GB" sz="1400" kern="1200" dirty="0" smtClean="0">
                          <a:solidFill>
                            <a:schemeClr val="tx1"/>
                          </a:solidFill>
                          <a:effectLst/>
                          <a:latin typeface="+mn-lt"/>
                          <a:ea typeface="+mn-ea"/>
                          <a:cs typeface="+mn-cs"/>
                        </a:rPr>
                        <a:t>To achieve a </a:t>
                      </a:r>
                      <a:r>
                        <a:rPr kumimoji="0" lang="en-GB" sz="1400" b="1" kern="1200" dirty="0" smtClean="0">
                          <a:solidFill>
                            <a:schemeClr val="tx1"/>
                          </a:solidFill>
                          <a:effectLst/>
                          <a:latin typeface="+mn-lt"/>
                          <a:ea typeface="+mn-ea"/>
                          <a:cs typeface="+mn-cs"/>
                        </a:rPr>
                        <a:t>Merit grade</a:t>
                      </a:r>
                      <a:r>
                        <a:rPr kumimoji="0" lang="en-GB" sz="1400" kern="1200" dirty="0" smtClean="0">
                          <a:solidFill>
                            <a:schemeClr val="tx1"/>
                          </a:solidFill>
                          <a:effectLst/>
                          <a:latin typeface="+mn-lt"/>
                          <a:ea typeface="+mn-ea"/>
                          <a:cs typeface="+mn-cs"/>
                        </a:rPr>
                        <a:t>:</a:t>
                      </a:r>
                    </a:p>
                    <a:p>
                      <a:r>
                        <a:rPr kumimoji="0" lang="en-GB" sz="1400" kern="1200" dirty="0" smtClean="0">
                          <a:solidFill>
                            <a:schemeClr val="tx1"/>
                          </a:solidFill>
                          <a:effectLst/>
                          <a:latin typeface="+mn-lt"/>
                          <a:ea typeface="+mn-ea"/>
                          <a:cs typeface="+mn-cs"/>
                        </a:rPr>
                        <a:t>Candidates will link together all pages, Linking methods should be consistent and show a clear structure. </a:t>
                      </a:r>
                    </a:p>
                    <a:p>
                      <a:r>
                        <a:rPr kumimoji="0" lang="en-GB" sz="1400" kern="1200" dirty="0" smtClean="0">
                          <a:solidFill>
                            <a:schemeClr val="tx1"/>
                          </a:solidFill>
                          <a:effectLst/>
                          <a:latin typeface="+mn-lt"/>
                          <a:ea typeface="+mn-ea"/>
                          <a:cs typeface="+mn-cs"/>
                        </a:rPr>
                        <a:t>Links to external websites, at least one email link and at least one hotspot/image map will be included. 	</a:t>
                      </a:r>
                    </a:p>
                    <a:p>
                      <a:endParaRPr kumimoji="0" lang="en-GB" sz="10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mn-lt"/>
                          <a:ea typeface="+mn-ea"/>
                          <a:cs typeface="+mn-cs"/>
                        </a:rPr>
                        <a:t>To achieve a </a:t>
                      </a:r>
                      <a:r>
                        <a:rPr kumimoji="0" lang="en-GB" sz="1400" b="1" kern="1200" dirty="0" smtClean="0">
                          <a:solidFill>
                            <a:schemeClr val="tx1"/>
                          </a:solidFill>
                          <a:effectLst/>
                          <a:latin typeface="+mn-lt"/>
                          <a:ea typeface="+mn-ea"/>
                          <a:cs typeface="+mn-cs"/>
                        </a:rPr>
                        <a:t>Distinction grade</a:t>
                      </a:r>
                      <a:r>
                        <a:rPr kumimoji="0" lang="en-GB" sz="1400" kern="1200" dirty="0" smtClean="0">
                          <a:solidFill>
                            <a:schemeClr val="tx1"/>
                          </a:solidFill>
                          <a:effectLst/>
                          <a:latin typeface="+mn-lt"/>
                          <a:ea typeface="+mn-ea"/>
                          <a:cs typeface="+mn-cs"/>
                        </a:rPr>
                        <a:t>:</a:t>
                      </a:r>
                    </a:p>
                    <a:p>
                      <a:r>
                        <a:rPr kumimoji="0" lang="en-GB" sz="1400" kern="1200" dirty="0" smtClean="0">
                          <a:solidFill>
                            <a:schemeClr val="tx1"/>
                          </a:solidFill>
                          <a:effectLst/>
                          <a:latin typeface="+mn-lt"/>
                          <a:ea typeface="+mn-ea"/>
                          <a:cs typeface="+mn-cs"/>
                        </a:rPr>
                        <a:t>Candidates will link together all pages. The method of navigation is consistently placed on all pages to create a fully functioning hyperlink system.</a:t>
                      </a:r>
                    </a:p>
                    <a:p>
                      <a:r>
                        <a:rPr kumimoji="0" lang="en-GB" sz="1400" kern="1200" dirty="0" smtClean="0">
                          <a:solidFill>
                            <a:schemeClr val="tx1"/>
                          </a:solidFill>
                          <a:effectLst/>
                          <a:latin typeface="+mn-lt"/>
                          <a:ea typeface="+mn-ea"/>
                          <a:cs typeface="+mn-cs"/>
                        </a:rPr>
                        <a:t>Linking methods should show a well-structured approach. </a:t>
                      </a:r>
                    </a:p>
                    <a:p>
                      <a:r>
                        <a:rPr kumimoji="0" lang="en-GB" sz="1400" kern="1200" dirty="0" smtClean="0">
                          <a:solidFill>
                            <a:schemeClr val="tx1"/>
                          </a:solidFill>
                          <a:effectLst/>
                          <a:latin typeface="+mn-lt"/>
                          <a:ea typeface="+mn-ea"/>
                          <a:cs typeface="+mn-cs"/>
                        </a:rPr>
                        <a:t>Links to external websites, email links, hotspots/image maps will be included. </a:t>
                      </a:r>
                    </a:p>
                  </a:txBody>
                  <a:tcPr/>
                </a:tc>
              </a:tr>
              <a:tr h="300675">
                <a:tc>
                  <a:txBody>
                    <a:bodyPr/>
                    <a:lstStyle/>
                    <a:p>
                      <a:pPr marL="0" indent="0" algn="ctr" rtl="0" eaLnBrk="1" latinLnBrk="0" hangingPunct="1"/>
                      <a:r>
                        <a:rPr kumimoji="0" lang="en-GB" sz="1050" b="0" kern="1200" dirty="0" smtClean="0">
                          <a:solidFill>
                            <a:schemeClr val="bg1"/>
                          </a:solidFill>
                          <a:latin typeface="Calibri" pitchFamily="34" charset="0"/>
                          <a:ea typeface="+mn-ea"/>
                          <a:cs typeface="+mn-cs"/>
                        </a:rPr>
                        <a:t>1</a:t>
                      </a:r>
                    </a:p>
                  </a:txBody>
                  <a:tcPr anchor="ctr">
                    <a:solidFill>
                      <a:schemeClr val="bg1"/>
                    </a:solidFill>
                  </a:tcPr>
                </a:tc>
                <a:tc vMerge="1">
                  <a:txBody>
                    <a:bodyPr/>
                    <a:lstStyle/>
                    <a:p>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tc>
              </a:tr>
            </a:tbl>
          </a:graphicData>
        </a:graphic>
      </p:graphicFrame>
      <p:pic>
        <p:nvPicPr>
          <p:cNvPr id="15" name="Picture 14"/>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2492896"/>
            <a:ext cx="139732" cy="139732"/>
          </a:xfrm>
          <a:prstGeom prst="rect">
            <a:avLst/>
          </a:prstGeom>
        </p:spPr>
      </p:pic>
      <p:pic>
        <p:nvPicPr>
          <p:cNvPr id="16" name="Picture 15"/>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9820" y="2996917"/>
            <a:ext cx="139732" cy="139732"/>
          </a:xfrm>
          <a:prstGeom prst="rect">
            <a:avLst/>
          </a:prstGeom>
        </p:spPr>
      </p:pic>
      <p:pic>
        <p:nvPicPr>
          <p:cNvPr id="33" name="Picture 32"/>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4441396"/>
            <a:ext cx="139732" cy="139732"/>
          </a:xfrm>
          <a:prstGeom prst="rect">
            <a:avLst/>
          </a:prstGeom>
        </p:spPr>
      </p:pic>
      <p:pic>
        <p:nvPicPr>
          <p:cNvPr id="18" name="Picture 17"/>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5881556"/>
            <a:ext cx="139732" cy="139732"/>
          </a:xfrm>
          <a:prstGeom prst="rect">
            <a:avLst/>
          </a:prstGeom>
        </p:spPr>
      </p:pic>
    </p:spTree>
    <p:extLst>
      <p:ext uri="{BB962C8B-B14F-4D97-AF65-F5344CB8AC3E}">
        <p14:creationId xmlns:p14="http://schemas.microsoft.com/office/powerpoint/2010/main" val="264377662"/>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1</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881379285"/>
              </p:ext>
            </p:extLst>
          </p:nvPr>
        </p:nvGraphicFramePr>
        <p:xfrm>
          <a:off x="6408514" y="2060848"/>
          <a:ext cx="2411958" cy="3528392"/>
        </p:xfrm>
        <a:graphic>
          <a:graphicData uri="http://schemas.openxmlformats.org/drawingml/2006/table">
            <a:tbl>
              <a:tblPr firstRow="1" firstCol="1" lastRow="1" lastCol="1" bandRow="1" bandCol="1">
                <a:tableStyleId>{2D5ABB26-0587-4C30-8999-92F81FD0307C}</a:tableStyleId>
              </a:tblPr>
              <a:tblGrid>
                <a:gridCol w="2411958"/>
              </a:tblGrid>
              <a:tr h="406738">
                <a:tc>
                  <a:txBody>
                    <a:bodyPr/>
                    <a:lstStyle/>
                    <a:p>
                      <a:pPr>
                        <a:spcAft>
                          <a:spcPts val="0"/>
                        </a:spcAft>
                      </a:pPr>
                      <a:endParaRPr lang="en-GB" sz="11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121654">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tx1"/>
                          </a:solidFill>
                          <a:effectLst/>
                          <a:latin typeface="Calibri" pitchFamily="34" charset="0"/>
                          <a:ea typeface="Times New Roman"/>
                          <a:cs typeface="Calibri" pitchFamily="34" charset="0"/>
                        </a:rPr>
                        <a:t>External Links to relevant sites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tx1"/>
                          </a:solidFill>
                          <a:effectLst/>
                          <a:latin typeface="Calibri" pitchFamily="34" charset="0"/>
                          <a:ea typeface="Times New Roman"/>
                          <a:cs typeface="Calibri" pitchFamily="34" charset="0"/>
                        </a:rPr>
                        <a:t>Meeting User Requirements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rgbClr val="FF0000"/>
                          </a:solidFill>
                          <a:effectLst/>
                          <a:latin typeface="Calibri" pitchFamily="34" charset="0"/>
                          <a:ea typeface="Times New Roman"/>
                          <a:cs typeface="Calibri" pitchFamily="34" charset="0"/>
                        </a:rPr>
                        <a:t>Consistent Links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rgbClr val="FF0000"/>
                          </a:solidFill>
                          <a:effectLst/>
                          <a:latin typeface="Calibri" pitchFamily="34" charset="0"/>
                          <a:ea typeface="Times New Roman"/>
                          <a:cs typeface="Calibri" pitchFamily="34" charset="0"/>
                        </a:rPr>
                        <a:t>Clear Structure (M/D)</a:t>
                      </a:r>
                    </a:p>
                    <a:p>
                      <a:pPr marL="177800" indent="-177800" algn="l">
                        <a:spcAft>
                          <a:spcPts val="600"/>
                        </a:spcAft>
                        <a:buFontTx/>
                        <a:buBlip>
                          <a:blip r:embed="rId3"/>
                        </a:buBlip>
                      </a:pPr>
                      <a:r>
                        <a:rPr lang="en-GB" sz="1800" baseline="0" dirty="0" smtClean="0">
                          <a:solidFill>
                            <a:schemeClr val="tx2">
                              <a:lumMod val="60000"/>
                              <a:lumOff val="40000"/>
                            </a:schemeClr>
                          </a:solidFill>
                          <a:effectLst/>
                          <a:latin typeface="Calibri" pitchFamily="34" charset="0"/>
                          <a:ea typeface="Times New Roman"/>
                          <a:cs typeface="Calibri" pitchFamily="34" charset="0"/>
                        </a:rPr>
                        <a:t>Fully Functioning (D)</a:t>
                      </a:r>
                      <a:endParaRPr lang="en-GB" sz="1600" baseline="0" dirty="0">
                        <a:solidFill>
                          <a:schemeClr val="tx2">
                            <a:lumMod val="60000"/>
                            <a:lumOff val="40000"/>
                          </a:schemeClr>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LO2:</a:t>
            </a:r>
            <a:r>
              <a:rPr lang="en-US" sz="1600" dirty="0">
                <a:latin typeface="Calibri" pitchFamily="34" charset="0"/>
                <a:ea typeface="Calibri" pitchFamily="34" charset="0"/>
                <a:cs typeface="Calibri" pitchFamily="34" charset="0"/>
              </a:rPr>
              <a:t> Be able to </a:t>
            </a:r>
            <a:r>
              <a:rPr lang="en-GB" sz="1600" dirty="0">
                <a:latin typeface="Calibri" pitchFamily="34" charset="0"/>
                <a:ea typeface="Calibri" pitchFamily="34" charset="0"/>
                <a:cs typeface="Calibri" pitchFamily="34" charset="0"/>
              </a:rPr>
              <a:t>Create multimedia webpages</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pPr lvl="0" fontAlgn="auto">
              <a:spcBef>
                <a:spcPts val="0"/>
              </a:spcBef>
              <a:spcAft>
                <a:spcPts val="0"/>
              </a:spcAft>
              <a:defRPr/>
            </a:pPr>
            <a:r>
              <a:rPr lang="en-GB" sz="1600" dirty="0">
                <a:latin typeface="Calibri" pitchFamily="34" charset="0"/>
                <a:cs typeface="Calibri" pitchFamily="34" charset="0"/>
              </a:rPr>
              <a:t>You need to complete the following tasks in order to help </a:t>
            </a:r>
            <a:r>
              <a:rPr lang="en-GB" sz="1600" b="1" dirty="0" smtClean="0">
                <a:latin typeface="Calibri" pitchFamily="34" charset="0"/>
                <a:cs typeface="Calibri" pitchFamily="34" charset="0"/>
              </a:rPr>
              <a:t>Smarts Leisure Park </a:t>
            </a:r>
            <a:r>
              <a:rPr lang="en-GB" sz="1600" dirty="0">
                <a:latin typeface="Calibri" pitchFamily="34" charset="0"/>
                <a:cs typeface="Calibri" pitchFamily="34" charset="0"/>
              </a:rPr>
              <a:t>create more interactivity within their website.</a:t>
            </a:r>
          </a:p>
        </p:txBody>
      </p:sp>
      <p:graphicFrame>
        <p:nvGraphicFramePr>
          <p:cNvPr id="50" name="Table 49"/>
          <p:cNvGraphicFramePr>
            <a:graphicFrameLocks noGrp="1"/>
          </p:cNvGraphicFramePr>
          <p:nvPr>
            <p:extLst>
              <p:ext uri="{D42A27DB-BD31-4B8C-83A1-F6EECF244321}">
                <p14:modId xmlns:p14="http://schemas.microsoft.com/office/powerpoint/2010/main" val="1795629002"/>
              </p:ext>
            </p:extLst>
          </p:nvPr>
        </p:nvGraphicFramePr>
        <p:xfrm>
          <a:off x="395536" y="2204864"/>
          <a:ext cx="5904656" cy="4206240"/>
        </p:xfrm>
        <a:graphic>
          <a:graphicData uri="http://schemas.openxmlformats.org/drawingml/2006/table">
            <a:tbl>
              <a:tblPr firstRow="1" bandRow="1">
                <a:tableStyleId>{2D5ABB26-0587-4C30-8999-92F81FD0307C}</a:tableStyleId>
              </a:tblPr>
              <a:tblGrid>
                <a:gridCol w="281174"/>
                <a:gridCol w="5623482"/>
              </a:tblGrid>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1 (P, M,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400" kern="1200" dirty="0" smtClean="0">
                          <a:solidFill>
                            <a:schemeClr val="tx1"/>
                          </a:solidFill>
                          <a:latin typeface="Calibri" pitchFamily="34" charset="0"/>
                          <a:ea typeface="+mn-ea"/>
                          <a:cs typeface="Calibri" pitchFamily="34" charset="0"/>
                        </a:rPr>
                        <a:t>SWS needs to make all the pages look the same so the user can link to any page with a single click and.</a:t>
                      </a:r>
                      <a:r>
                        <a:rPr kumimoji="0" lang="en-GB" sz="2400" kern="1200" baseline="0" dirty="0" smtClean="0">
                          <a:solidFill>
                            <a:schemeClr val="tx1"/>
                          </a:solidFill>
                          <a:latin typeface="Calibri" pitchFamily="34" charset="0"/>
                          <a:ea typeface="+mn-ea"/>
                          <a:cs typeface="Calibri" pitchFamily="34" charset="0"/>
                        </a:rPr>
                        <a:t> To do so you will need to save your template 5 times for the 5 pages needed and create buttons that link to these five pages. When complete, copy the buttons to the same location on the other pages, this will make them consistent.</a:t>
                      </a:r>
                      <a:endParaRPr kumimoji="0" lang="en-GB" sz="2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297110">
                <a:tc>
                  <a:txBody>
                    <a:bodyPr/>
                    <a:lstStyle/>
                    <a:p>
                      <a:endParaRPr lang="en-GB" sz="2000"/>
                    </a:p>
                  </a:txBody>
                  <a:tcPr anchor="ctr">
                    <a:solidFill>
                      <a:schemeClr val="accent2"/>
                    </a:solidFill>
                  </a:tcPr>
                </a:tc>
                <a:tc rowSpan="2">
                  <a:txBody>
                    <a:bodyPr/>
                    <a:lstStyle/>
                    <a:p>
                      <a:r>
                        <a:rPr kumimoji="0" lang="en-GB" sz="2400" kern="1200" baseline="0" dirty="0" smtClean="0">
                          <a:solidFill>
                            <a:schemeClr val="tx1"/>
                          </a:solidFill>
                          <a:latin typeface="Calibri" pitchFamily="34" charset="0"/>
                          <a:ea typeface="+mn-ea"/>
                          <a:cs typeface="Calibri" pitchFamily="34" charset="0"/>
                        </a:rPr>
                        <a:t>Annotated evidence showing 5 functioning hyperlinks to link pages together</a:t>
                      </a:r>
                    </a:p>
                  </a:txBody>
                  <a:tcPr/>
                </a:tc>
              </a:tr>
              <a:tr h="297110">
                <a:tc>
                  <a:txBody>
                    <a:bodyPr/>
                    <a:lstStyle/>
                    <a:p>
                      <a:endParaRPr lang="en-GB" sz="2000" dirty="0"/>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3 – Task 2</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155613254"/>
              </p:ext>
            </p:extLst>
          </p:nvPr>
        </p:nvGraphicFramePr>
        <p:xfrm>
          <a:off x="6408514" y="2060848"/>
          <a:ext cx="2411958" cy="3528392"/>
        </p:xfrm>
        <a:graphic>
          <a:graphicData uri="http://schemas.openxmlformats.org/drawingml/2006/table">
            <a:tbl>
              <a:tblPr firstRow="1" firstCol="1" lastRow="1" lastCol="1" bandRow="1" bandCol="1">
                <a:tableStyleId>{2D5ABB26-0587-4C30-8999-92F81FD0307C}</a:tableStyleId>
              </a:tblPr>
              <a:tblGrid>
                <a:gridCol w="2411958"/>
              </a:tblGrid>
              <a:tr h="406738">
                <a:tc>
                  <a:txBody>
                    <a:bodyPr/>
                    <a:lstStyle/>
                    <a:p>
                      <a:pPr>
                        <a:spcAft>
                          <a:spcPts val="0"/>
                        </a:spcAft>
                      </a:pPr>
                      <a:endParaRPr lang="en-GB" sz="12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121654">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kumimoji="0" lang="en-GB" sz="2000" kern="1200" baseline="0" dirty="0" smtClean="0">
                          <a:solidFill>
                            <a:schemeClr val="tx1"/>
                          </a:solidFill>
                          <a:effectLst/>
                          <a:latin typeface="Calibri" pitchFamily="34" charset="0"/>
                          <a:ea typeface="Times New Roman"/>
                          <a:cs typeface="Calibri" pitchFamily="34" charset="0"/>
                        </a:rPr>
                        <a:t>Linking buttons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kumimoji="0" lang="en-GB" sz="2000" kern="1200" baseline="0" dirty="0" smtClean="0">
                          <a:solidFill>
                            <a:schemeClr val="tx1"/>
                          </a:solidFill>
                          <a:effectLst/>
                          <a:latin typeface="Calibri" pitchFamily="34" charset="0"/>
                          <a:ea typeface="Times New Roman"/>
                          <a:cs typeface="Calibri" pitchFamily="34" charset="0"/>
                        </a:rPr>
                        <a:t>External links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kumimoji="0" lang="en-GB" sz="2000" kern="1200" baseline="0" dirty="0" smtClean="0">
                          <a:solidFill>
                            <a:schemeClr val="tx1"/>
                          </a:solidFill>
                          <a:effectLst/>
                          <a:latin typeface="Calibri" pitchFamily="34" charset="0"/>
                          <a:ea typeface="Times New Roman"/>
                          <a:cs typeface="Calibri" pitchFamily="34" charset="0"/>
                        </a:rPr>
                        <a:t>Relevant information sites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2000" baseline="0" dirty="0" smtClean="0">
                          <a:solidFill>
                            <a:srgbClr val="FF0000"/>
                          </a:solidFill>
                          <a:effectLst/>
                          <a:latin typeface="Calibri" pitchFamily="34" charset="0"/>
                          <a:ea typeface="Times New Roman"/>
                          <a:cs typeface="Calibri" pitchFamily="34" charset="0"/>
                        </a:rPr>
                        <a:t>Considered addresses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2000" baseline="0" dirty="0" smtClean="0">
                          <a:solidFill>
                            <a:schemeClr val="accent1"/>
                          </a:solidFill>
                          <a:effectLst/>
                          <a:latin typeface="Calibri" pitchFamily="34" charset="0"/>
                          <a:ea typeface="Times New Roman"/>
                          <a:cs typeface="Calibri" pitchFamily="34" charset="0"/>
                        </a:rPr>
                        <a:t>Clearly Evidenced Working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t>LO3 - </a:t>
            </a:r>
            <a:r>
              <a:rPr lang="en-GB" sz="1600" dirty="0"/>
              <a:t>Create functioning hyperlinks</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smtClean="0">
                <a:latin typeface="Calibri" pitchFamily="34" charset="0"/>
                <a:cs typeface="Calibri" pitchFamily="34" charset="0"/>
              </a:rPr>
              <a:t>Smarts Leisure Park </a:t>
            </a:r>
            <a:r>
              <a:rPr lang="en-GB" sz="1400" dirty="0">
                <a:latin typeface="Calibri" pitchFamily="34" charset="0"/>
                <a:cs typeface="Calibri" pitchFamily="34" charset="0"/>
              </a:rPr>
              <a:t>create more interactivity within their website.</a:t>
            </a:r>
          </a:p>
        </p:txBody>
      </p:sp>
      <p:graphicFrame>
        <p:nvGraphicFramePr>
          <p:cNvPr id="50" name="Table 49"/>
          <p:cNvGraphicFramePr>
            <a:graphicFrameLocks noGrp="1"/>
          </p:cNvGraphicFramePr>
          <p:nvPr>
            <p:extLst>
              <p:ext uri="{D42A27DB-BD31-4B8C-83A1-F6EECF244321}">
                <p14:modId xmlns:p14="http://schemas.microsoft.com/office/powerpoint/2010/main" val="3280084114"/>
              </p:ext>
            </p:extLst>
          </p:nvPr>
        </p:nvGraphicFramePr>
        <p:xfrm>
          <a:off x="395536" y="2276872"/>
          <a:ext cx="5904656" cy="4206240"/>
        </p:xfrm>
        <a:graphic>
          <a:graphicData uri="http://schemas.openxmlformats.org/drawingml/2006/table">
            <a:tbl>
              <a:tblPr firstRow="1" bandRow="1">
                <a:tableStyleId>{2D5ABB26-0587-4C30-8999-92F81FD0307C}</a:tableStyleId>
              </a:tblPr>
              <a:tblGrid>
                <a:gridCol w="281174"/>
                <a:gridCol w="5623482"/>
              </a:tblGrid>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2 (P, M,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400" kern="1200" dirty="0" smtClean="0">
                          <a:solidFill>
                            <a:schemeClr val="tx1"/>
                          </a:solidFill>
                          <a:latin typeface="Calibri" pitchFamily="34" charset="0"/>
                          <a:ea typeface="+mn-ea"/>
                          <a:cs typeface="Calibri" pitchFamily="34" charset="0"/>
                        </a:rPr>
                        <a:t>Smarts Leisure Park will need</a:t>
                      </a:r>
                      <a:r>
                        <a:rPr kumimoji="0" lang="en-GB" sz="2400" kern="1200" baseline="0" dirty="0" smtClean="0">
                          <a:solidFill>
                            <a:schemeClr val="tx1"/>
                          </a:solidFill>
                          <a:latin typeface="Calibri" pitchFamily="34" charset="0"/>
                          <a:ea typeface="+mn-ea"/>
                          <a:cs typeface="Calibri" pitchFamily="34" charset="0"/>
                        </a:rPr>
                        <a:t> to provide the customers with other means of finding information from external sites, sites that deal with specific adventuring needs and information. They want you to find two information sites that are best suited to the needs of your customers and evidence linking these on any of your pages.</a:t>
                      </a:r>
                      <a:endParaRPr kumimoji="0" lang="en-GB" sz="2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297110">
                <a:tc>
                  <a:txBody>
                    <a:bodyPr/>
                    <a:lstStyle/>
                    <a:p>
                      <a:r>
                        <a:rPr lang="en-GB" sz="2000" dirty="0" smtClean="0">
                          <a:solidFill>
                            <a:schemeClr val="bg1"/>
                          </a:solidFill>
                        </a:rPr>
                        <a:t>2</a:t>
                      </a:r>
                      <a:endParaRPr lang="en-GB" sz="2000" dirty="0">
                        <a:solidFill>
                          <a:schemeClr val="bg1"/>
                        </a:solidFill>
                      </a:endParaRPr>
                    </a:p>
                  </a:txBody>
                  <a:tcPr anchor="ctr">
                    <a:solidFill>
                      <a:schemeClr val="accent2"/>
                    </a:solidFill>
                  </a:tcPr>
                </a:tc>
                <a:tc rowSpan="2">
                  <a:txBody>
                    <a:bodyPr/>
                    <a:lstStyle/>
                    <a:p>
                      <a:r>
                        <a:rPr kumimoji="0" lang="en-GB" sz="2400" kern="1200" baseline="0" dirty="0" smtClean="0">
                          <a:solidFill>
                            <a:schemeClr val="tx1"/>
                          </a:solidFill>
                          <a:latin typeface="Calibri" pitchFamily="34" charset="0"/>
                          <a:ea typeface="+mn-ea"/>
                          <a:cs typeface="Calibri" pitchFamily="34" charset="0"/>
                        </a:rPr>
                        <a:t>Annotated evidence showing links to 2 external websites.</a:t>
                      </a:r>
                    </a:p>
                  </a:txBody>
                  <a:tcPr/>
                </a:tc>
              </a:tr>
              <a:tr h="297110">
                <a:tc>
                  <a:txBody>
                    <a:bodyPr/>
                    <a:lstStyle/>
                    <a:p>
                      <a:endParaRPr lang="en-GB" sz="2000" dirty="0"/>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393795003"/>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3 – Task 3</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2666311353"/>
              </p:ext>
            </p:extLst>
          </p:nvPr>
        </p:nvGraphicFramePr>
        <p:xfrm>
          <a:off x="6408514" y="2060848"/>
          <a:ext cx="2411958" cy="2880320"/>
        </p:xfrm>
        <a:graphic>
          <a:graphicData uri="http://schemas.openxmlformats.org/drawingml/2006/table">
            <a:tbl>
              <a:tblPr firstRow="1" firstCol="1" lastRow="1" lastCol="1" bandRow="1" bandCol="1">
                <a:tableStyleId>{2D5ABB26-0587-4C30-8999-92F81FD0307C}</a:tableStyleId>
              </a:tblPr>
              <a:tblGrid>
                <a:gridCol w="2411958"/>
              </a:tblGrid>
              <a:tr h="415829">
                <a:tc>
                  <a:txBody>
                    <a:bodyPr/>
                    <a:lstStyle/>
                    <a:p>
                      <a:pPr>
                        <a:spcAft>
                          <a:spcPts val="0"/>
                        </a:spcAft>
                      </a:pPr>
                      <a:endParaRPr lang="en-GB" sz="12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2464491">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2000" baseline="0" dirty="0" smtClean="0">
                          <a:solidFill>
                            <a:srgbClr val="FF0000"/>
                          </a:solidFill>
                          <a:effectLst/>
                          <a:latin typeface="Calibri" pitchFamily="34" charset="0"/>
                          <a:ea typeface="Times New Roman"/>
                          <a:cs typeface="Calibri" pitchFamily="34" charset="0"/>
                        </a:rPr>
                        <a:t>Linking an email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2000" baseline="0" dirty="0" smtClean="0">
                          <a:solidFill>
                            <a:srgbClr val="FF0000"/>
                          </a:solidFill>
                          <a:effectLst/>
                          <a:latin typeface="Calibri" pitchFamily="34" charset="0"/>
                          <a:ea typeface="Times New Roman"/>
                          <a:cs typeface="Calibri" pitchFamily="34" charset="0"/>
                        </a:rPr>
                        <a:t>Suitable address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2000" baseline="0" dirty="0" smtClean="0">
                          <a:solidFill>
                            <a:schemeClr val="accent1"/>
                          </a:solidFill>
                          <a:effectLst/>
                          <a:latin typeface="Calibri" pitchFamily="34" charset="0"/>
                          <a:ea typeface="Times New Roman"/>
                          <a:cs typeface="Calibri" pitchFamily="34" charset="0"/>
                        </a:rPr>
                        <a:t>Multiple emails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2000" baseline="0" dirty="0" smtClean="0">
                          <a:solidFill>
                            <a:schemeClr val="accent1"/>
                          </a:solidFill>
                          <a:effectLst/>
                          <a:latin typeface="Calibri" pitchFamily="34" charset="0"/>
                          <a:ea typeface="Times New Roman"/>
                          <a:cs typeface="Calibri" pitchFamily="34" charset="0"/>
                        </a:rPr>
                        <a:t>Valid addresses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LO2:</a:t>
            </a:r>
            <a:r>
              <a:rPr lang="en-US" sz="1600" dirty="0">
                <a:latin typeface="Calibri" pitchFamily="34" charset="0"/>
                <a:ea typeface="Calibri" pitchFamily="34" charset="0"/>
                <a:cs typeface="Calibri" pitchFamily="34" charset="0"/>
              </a:rPr>
              <a:t> Be able to </a:t>
            </a:r>
            <a:r>
              <a:rPr lang="en-GB" sz="1600" dirty="0">
                <a:latin typeface="Calibri" pitchFamily="34" charset="0"/>
                <a:ea typeface="Calibri" pitchFamily="34" charset="0"/>
                <a:cs typeface="Calibri" pitchFamily="34" charset="0"/>
              </a:rPr>
              <a:t>Create multimedia webpages</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307777"/>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dirty="0" smtClean="0">
                <a:latin typeface="Calibri" pitchFamily="34" charset="0"/>
                <a:cs typeface="Calibri" pitchFamily="34" charset="0"/>
              </a:rPr>
              <a:t>SWS </a:t>
            </a:r>
            <a:r>
              <a:rPr lang="en-GB" sz="1400" dirty="0">
                <a:latin typeface="Calibri" pitchFamily="34" charset="0"/>
                <a:cs typeface="Calibri" pitchFamily="34" charset="0"/>
              </a:rPr>
              <a:t>create and backup the preparation for their site.</a:t>
            </a:r>
          </a:p>
        </p:txBody>
      </p:sp>
      <p:graphicFrame>
        <p:nvGraphicFramePr>
          <p:cNvPr id="50" name="Table 49"/>
          <p:cNvGraphicFramePr>
            <a:graphicFrameLocks noGrp="1"/>
          </p:cNvGraphicFramePr>
          <p:nvPr>
            <p:extLst>
              <p:ext uri="{D42A27DB-BD31-4B8C-83A1-F6EECF244321}">
                <p14:modId xmlns:p14="http://schemas.microsoft.com/office/powerpoint/2010/main" val="1752136987"/>
              </p:ext>
            </p:extLst>
          </p:nvPr>
        </p:nvGraphicFramePr>
        <p:xfrm>
          <a:off x="395536" y="2000732"/>
          <a:ext cx="5904656" cy="4236720"/>
        </p:xfrm>
        <a:graphic>
          <a:graphicData uri="http://schemas.openxmlformats.org/drawingml/2006/table">
            <a:tbl>
              <a:tblPr firstRow="1" bandRow="1">
                <a:tableStyleId>{2D5ABB26-0587-4C30-8999-92F81FD0307C}</a:tableStyleId>
              </a:tblPr>
              <a:tblGrid>
                <a:gridCol w="281174"/>
                <a:gridCol w="5623482"/>
              </a:tblGrid>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3 (P, M,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dirty="0" smtClean="0">
                          <a:solidFill>
                            <a:schemeClr val="tx1"/>
                          </a:solidFill>
                          <a:latin typeface="Calibri" pitchFamily="34" charset="0"/>
                          <a:ea typeface="+mn-ea"/>
                          <a:cs typeface="Calibri" pitchFamily="34" charset="0"/>
                        </a:rPr>
                        <a:t>Smarts Leisure Park will need</a:t>
                      </a:r>
                      <a:r>
                        <a:rPr kumimoji="0" lang="en-GB" sz="2000" kern="1200" baseline="0" dirty="0" smtClean="0">
                          <a:solidFill>
                            <a:schemeClr val="tx1"/>
                          </a:solidFill>
                          <a:latin typeface="Calibri" pitchFamily="34" charset="0"/>
                          <a:ea typeface="+mn-ea"/>
                          <a:cs typeface="Calibri" pitchFamily="34" charset="0"/>
                        </a:rPr>
                        <a:t> to provide the customers with a means of communicating problems to the company. They would like an email link to be created so that the customer will click on it and have the ability to add in comments to </a:t>
                      </a:r>
                      <a:r>
                        <a:rPr kumimoji="0" lang="en-GB" sz="2000" kern="1200" baseline="0" dirty="0" smtClean="0">
                          <a:solidFill>
                            <a:schemeClr val="tx1"/>
                          </a:solidFill>
                          <a:latin typeface="Calibri" pitchFamily="34" charset="0"/>
                          <a:ea typeface="+mn-ea"/>
                          <a:cs typeface="Calibri" pitchFamily="34" charset="0"/>
                          <a:hlinkClick r:id="rId5"/>
                        </a:rPr>
                        <a:t>support@swsevents.com</a:t>
                      </a:r>
                      <a:r>
                        <a:rPr kumimoji="0" lang="en-GB" sz="2000" kern="1200" baseline="0" dirty="0" smtClean="0">
                          <a:solidFill>
                            <a:schemeClr val="tx1"/>
                          </a:solidFill>
                          <a:latin typeface="Calibri" pitchFamily="34" charset="0"/>
                          <a:ea typeface="+mn-ea"/>
                          <a:cs typeface="Calibri" pitchFamily="34" charset="0"/>
                        </a:rPr>
                        <a:t>. This link needs to be evidenced working showing that it opens a valid email program. They would also link additional links to be added for </a:t>
                      </a:r>
                      <a:r>
                        <a:rPr kumimoji="0" lang="en-GB" sz="2000" kern="1200" baseline="0" dirty="0" smtClean="0">
                          <a:solidFill>
                            <a:schemeClr val="tx1"/>
                          </a:solidFill>
                          <a:latin typeface="Calibri" pitchFamily="34" charset="0"/>
                          <a:ea typeface="+mn-ea"/>
                          <a:cs typeface="Calibri" pitchFamily="34" charset="0"/>
                          <a:hlinkClick r:id="rId6"/>
                        </a:rPr>
                        <a:t>Admin@swsevents.com</a:t>
                      </a:r>
                      <a:r>
                        <a:rPr kumimoji="0" lang="en-GB" sz="2000" kern="1200" baseline="0" dirty="0" smtClean="0">
                          <a:solidFill>
                            <a:schemeClr val="tx1"/>
                          </a:solidFill>
                          <a:latin typeface="Calibri" pitchFamily="34" charset="0"/>
                          <a:ea typeface="+mn-ea"/>
                          <a:cs typeface="Calibri" pitchFamily="34" charset="0"/>
                        </a:rPr>
                        <a:t> and </a:t>
                      </a:r>
                      <a:r>
                        <a:rPr kumimoji="0" lang="en-GB" sz="2000" kern="1200" baseline="0" dirty="0" smtClean="0">
                          <a:solidFill>
                            <a:schemeClr val="tx1"/>
                          </a:solidFill>
                          <a:latin typeface="Calibri" pitchFamily="34" charset="0"/>
                          <a:ea typeface="+mn-ea"/>
                          <a:cs typeface="Calibri" pitchFamily="34" charset="0"/>
                          <a:hlinkClick r:id="rId7"/>
                        </a:rPr>
                        <a:t>booking@swsevents.com </a:t>
                      </a: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297110">
                <a:tc>
                  <a:txBody>
                    <a:bodyPr/>
                    <a:lstStyle/>
                    <a:p>
                      <a:r>
                        <a:rPr lang="en-GB" sz="1800" dirty="0" smtClean="0">
                          <a:solidFill>
                            <a:schemeClr val="bg1"/>
                          </a:solidFill>
                          <a:latin typeface="Calibri" pitchFamily="34" charset="0"/>
                          <a:cs typeface="Calibri" pitchFamily="34" charset="0"/>
                        </a:rPr>
                        <a:t>3</a:t>
                      </a:r>
                      <a:endParaRPr lang="en-GB" sz="1800" dirty="0">
                        <a:solidFill>
                          <a:schemeClr val="bg1"/>
                        </a:solidFill>
                        <a:latin typeface="Calibri" pitchFamily="34" charset="0"/>
                        <a:cs typeface="Calibri" pitchFamily="34" charset="0"/>
                      </a:endParaRPr>
                    </a:p>
                  </a:txBody>
                  <a:tcPr anchor="ctr">
                    <a:solidFill>
                      <a:schemeClr val="accent2"/>
                    </a:solidFill>
                  </a:tcPr>
                </a:tc>
                <a:tc>
                  <a:txBody>
                    <a:bodyPr/>
                    <a:lstStyle/>
                    <a:p>
                      <a:r>
                        <a:rPr kumimoji="0" lang="en-GB" sz="2000" kern="1200" dirty="0" smtClean="0">
                          <a:solidFill>
                            <a:srgbClr val="FF0000"/>
                          </a:solidFill>
                          <a:effectLst/>
                          <a:latin typeface="Calibri" pitchFamily="34" charset="0"/>
                          <a:ea typeface="+mn-ea"/>
                          <a:cs typeface="Calibri" pitchFamily="34" charset="0"/>
                        </a:rPr>
                        <a:t>Annotated evidence showing at least one link to email</a:t>
                      </a:r>
                      <a:r>
                        <a:rPr kumimoji="0" lang="en-GB" sz="2000" kern="1200" baseline="0" dirty="0" smtClean="0">
                          <a:solidFill>
                            <a:srgbClr val="FF0000"/>
                          </a:solidFill>
                          <a:latin typeface="Calibri" pitchFamily="34" charset="0"/>
                          <a:ea typeface="+mn-ea"/>
                          <a:cs typeface="Calibri" pitchFamily="34" charset="0"/>
                        </a:rPr>
                        <a:t>.</a:t>
                      </a:r>
                    </a:p>
                  </a:txBody>
                  <a:tcPr/>
                </a:tc>
              </a:tr>
              <a:tr h="234200">
                <a:tc>
                  <a:txBody>
                    <a:bodyPr/>
                    <a:lstStyle/>
                    <a:p>
                      <a:r>
                        <a:rPr lang="en-GB" sz="1800" dirty="0" smtClean="0">
                          <a:solidFill>
                            <a:schemeClr val="bg1"/>
                          </a:solidFill>
                          <a:latin typeface="Calibri" pitchFamily="34" charset="0"/>
                          <a:cs typeface="Calibri" pitchFamily="34" charset="0"/>
                        </a:rPr>
                        <a:t>3</a:t>
                      </a:r>
                      <a:endParaRPr lang="en-GB" sz="1800" dirty="0">
                        <a:solidFill>
                          <a:schemeClr val="bg1"/>
                        </a:solidFill>
                        <a:latin typeface="Calibri" pitchFamily="34" charset="0"/>
                        <a:cs typeface="Calibri" pitchFamily="34" charset="0"/>
                      </a:endParaRPr>
                    </a:p>
                  </a:txBody>
                  <a:tcPr anchor="ctr">
                    <a:solidFill>
                      <a:srgbClr val="0070C0"/>
                    </a:solidFill>
                  </a:tcPr>
                </a:tc>
                <a:tc>
                  <a:txBody>
                    <a:bodyPr/>
                    <a:lstStyle/>
                    <a:p>
                      <a:r>
                        <a:rPr kumimoji="0" lang="en-GB" sz="2000" kern="1200" dirty="0" smtClean="0">
                          <a:solidFill>
                            <a:schemeClr val="tx2">
                              <a:lumMod val="60000"/>
                              <a:lumOff val="40000"/>
                            </a:schemeClr>
                          </a:solidFill>
                          <a:effectLst/>
                          <a:latin typeface="Calibri" pitchFamily="34" charset="0"/>
                          <a:ea typeface="+mn-ea"/>
                          <a:cs typeface="Calibri" pitchFamily="34" charset="0"/>
                        </a:rPr>
                        <a:t>Annotated evidence showing several links to email</a:t>
                      </a:r>
                      <a:r>
                        <a:rPr kumimoji="0" lang="en-GB" sz="2000" kern="1200" baseline="0" dirty="0" smtClean="0">
                          <a:solidFill>
                            <a:schemeClr val="tx2">
                              <a:lumMod val="60000"/>
                              <a:lumOff val="40000"/>
                            </a:schemeClr>
                          </a:solidFill>
                          <a:latin typeface="Calibri" pitchFamily="34" charset="0"/>
                          <a:ea typeface="+mn-ea"/>
                          <a:cs typeface="Calibri" pitchFamily="34" charset="0"/>
                        </a:rPr>
                        <a:t>.</a:t>
                      </a:r>
                    </a:p>
                  </a:txBody>
                  <a:tcPr/>
                </a:tc>
              </a:tr>
            </a:tbl>
          </a:graphicData>
        </a:graphic>
      </p:graphicFrame>
    </p:spTree>
    <p:extLst>
      <p:ext uri="{BB962C8B-B14F-4D97-AF65-F5344CB8AC3E}">
        <p14:creationId xmlns:p14="http://schemas.microsoft.com/office/powerpoint/2010/main" val="718292992"/>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4</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1409737357"/>
              </p:ext>
            </p:extLst>
          </p:nvPr>
        </p:nvGraphicFramePr>
        <p:xfrm>
          <a:off x="6408514" y="2060848"/>
          <a:ext cx="2411958" cy="3528392"/>
        </p:xfrm>
        <a:graphic>
          <a:graphicData uri="http://schemas.openxmlformats.org/drawingml/2006/table">
            <a:tbl>
              <a:tblPr firstRow="1" firstCol="1" lastRow="1" lastCol="1" bandRow="1" bandCol="1">
                <a:tableStyleId>{2D5ABB26-0587-4C30-8999-92F81FD0307C}</a:tableStyleId>
              </a:tblPr>
              <a:tblGrid>
                <a:gridCol w="2411958"/>
              </a:tblGrid>
              <a:tr h="440538">
                <a:tc>
                  <a:txBody>
                    <a:bodyPr/>
                    <a:lstStyle/>
                    <a:p>
                      <a:pPr>
                        <a:spcAft>
                          <a:spcPts val="0"/>
                        </a:spcAft>
                      </a:pPr>
                      <a:endParaRPr lang="en-GB" sz="11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087854">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rgbClr val="FF0000"/>
                          </a:solidFill>
                          <a:effectLst/>
                          <a:latin typeface="Calibri" pitchFamily="34" charset="0"/>
                          <a:ea typeface="Times New Roman"/>
                          <a:cs typeface="Calibri" pitchFamily="34" charset="0"/>
                        </a:rPr>
                        <a:t>Linking an image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rgbClr val="FF0000"/>
                          </a:solidFill>
                          <a:effectLst/>
                          <a:latin typeface="Calibri" pitchFamily="34" charset="0"/>
                          <a:ea typeface="Times New Roman"/>
                          <a:cs typeface="Calibri" pitchFamily="34" charset="0"/>
                        </a:rPr>
                        <a:t>Relevant information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rgbClr val="FF0000"/>
                          </a:solidFill>
                          <a:effectLst/>
                          <a:latin typeface="Calibri" pitchFamily="34" charset="0"/>
                          <a:ea typeface="Times New Roman"/>
                          <a:cs typeface="Calibri" pitchFamily="34" charset="0"/>
                        </a:rPr>
                        <a:t>Added user help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Multiple hotspots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Detailed results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Use of Language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LO2:</a:t>
            </a:r>
            <a:r>
              <a:rPr lang="en-US" sz="1600" dirty="0">
                <a:latin typeface="Calibri" pitchFamily="34" charset="0"/>
                <a:ea typeface="Calibri" pitchFamily="34" charset="0"/>
                <a:cs typeface="Calibri" pitchFamily="34" charset="0"/>
              </a:rPr>
              <a:t> Be able to </a:t>
            </a:r>
            <a:r>
              <a:rPr lang="en-GB" sz="1600" dirty="0">
                <a:latin typeface="Calibri" pitchFamily="34" charset="0"/>
                <a:ea typeface="Calibri" pitchFamily="34" charset="0"/>
                <a:cs typeface="Calibri" pitchFamily="34" charset="0"/>
              </a:rPr>
              <a:t>Create multimedia webpages</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307777"/>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dirty="0" smtClean="0">
                <a:latin typeface="Calibri" pitchFamily="34" charset="0"/>
                <a:cs typeface="Calibri" pitchFamily="34" charset="0"/>
              </a:rPr>
              <a:t>SWS </a:t>
            </a:r>
            <a:r>
              <a:rPr lang="en-GB" sz="1400" dirty="0">
                <a:latin typeface="Calibri" pitchFamily="34" charset="0"/>
                <a:cs typeface="Calibri" pitchFamily="34" charset="0"/>
              </a:rPr>
              <a:t>create and backup the preparation for their site.</a:t>
            </a:r>
          </a:p>
        </p:txBody>
      </p:sp>
      <p:graphicFrame>
        <p:nvGraphicFramePr>
          <p:cNvPr id="50" name="Table 49"/>
          <p:cNvGraphicFramePr>
            <a:graphicFrameLocks noGrp="1"/>
          </p:cNvGraphicFramePr>
          <p:nvPr>
            <p:extLst>
              <p:ext uri="{D42A27DB-BD31-4B8C-83A1-F6EECF244321}">
                <p14:modId xmlns:p14="http://schemas.microsoft.com/office/powerpoint/2010/main" val="238569176"/>
              </p:ext>
            </p:extLst>
          </p:nvPr>
        </p:nvGraphicFramePr>
        <p:xfrm>
          <a:off x="395536" y="2000732"/>
          <a:ext cx="5904656" cy="4236720"/>
        </p:xfrm>
        <a:graphic>
          <a:graphicData uri="http://schemas.openxmlformats.org/drawingml/2006/table">
            <a:tbl>
              <a:tblPr firstRow="1" bandRow="1">
                <a:tableStyleId>{2D5ABB26-0587-4C30-8999-92F81FD0307C}</a:tableStyleId>
              </a:tblPr>
              <a:tblGrid>
                <a:gridCol w="281174"/>
                <a:gridCol w="5623482"/>
              </a:tblGrid>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4 (P, M,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dirty="0" smtClean="0">
                          <a:solidFill>
                            <a:schemeClr val="tx1"/>
                          </a:solidFill>
                          <a:latin typeface="Calibri" pitchFamily="34" charset="0"/>
                          <a:ea typeface="+mn-ea"/>
                          <a:cs typeface="Calibri" pitchFamily="34" charset="0"/>
                        </a:rPr>
                        <a:t>Smarts Leisure Park will feel</a:t>
                      </a:r>
                      <a:r>
                        <a:rPr kumimoji="0" lang="en-GB" sz="2000" kern="1200" baseline="0" dirty="0" smtClean="0">
                          <a:solidFill>
                            <a:schemeClr val="tx1"/>
                          </a:solidFill>
                          <a:latin typeface="Calibri" pitchFamily="34" charset="0"/>
                          <a:ea typeface="+mn-ea"/>
                          <a:cs typeface="Calibri" pitchFamily="34" charset="0"/>
                        </a:rPr>
                        <a:t> that using hotspots on an image will add user experience to the site as well as making it more useful. They thought about adding names to faces on a staff photograph or hotspots giving more information on an image of the staff or park to help the customers know who they were talking to on the phone or the kind of events that take place. They would like you to evidence creating hotspots or an image map with useful links.</a:t>
                      </a: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297110">
                <a:tc>
                  <a:txBody>
                    <a:bodyPr/>
                    <a:lstStyle/>
                    <a:p>
                      <a:r>
                        <a:rPr lang="en-GB" sz="2000" dirty="0" smtClean="0">
                          <a:solidFill>
                            <a:schemeClr val="bg1"/>
                          </a:solidFill>
                          <a:latin typeface="Calibri" pitchFamily="34" charset="0"/>
                          <a:cs typeface="Calibri" pitchFamily="34" charset="0"/>
                        </a:rPr>
                        <a:t>4</a:t>
                      </a:r>
                      <a:endParaRPr lang="en-GB" sz="2000" dirty="0">
                        <a:solidFill>
                          <a:schemeClr val="bg1"/>
                        </a:solidFill>
                        <a:latin typeface="Calibri" pitchFamily="34" charset="0"/>
                        <a:cs typeface="Calibri" pitchFamily="34" charset="0"/>
                      </a:endParaRPr>
                    </a:p>
                  </a:txBody>
                  <a:tcPr anchor="ctr">
                    <a:solidFill>
                      <a:schemeClr val="accent2"/>
                    </a:solidFill>
                  </a:tcPr>
                </a:tc>
                <a:tc>
                  <a:txBody>
                    <a:bodyPr/>
                    <a:lstStyle/>
                    <a:p>
                      <a:r>
                        <a:rPr kumimoji="0" lang="en-GB" sz="2000" kern="1200" dirty="0" smtClean="0">
                          <a:solidFill>
                            <a:srgbClr val="FF0000"/>
                          </a:solidFill>
                          <a:effectLst/>
                          <a:latin typeface="Calibri" pitchFamily="34" charset="0"/>
                          <a:ea typeface="+mn-ea"/>
                          <a:cs typeface="Calibri" pitchFamily="34" charset="0"/>
                        </a:rPr>
                        <a:t>Annotated evidence showing at least one image map/hotspot</a:t>
                      </a:r>
                      <a:endParaRPr kumimoji="0" lang="en-GB" sz="2000" kern="1200" baseline="0" dirty="0" smtClean="0">
                        <a:solidFill>
                          <a:srgbClr val="FF0000"/>
                        </a:solidFill>
                        <a:latin typeface="Calibri" pitchFamily="34" charset="0"/>
                        <a:ea typeface="+mn-ea"/>
                        <a:cs typeface="Calibri" pitchFamily="34" charset="0"/>
                      </a:endParaRPr>
                    </a:p>
                  </a:txBody>
                  <a:tcPr/>
                </a:tc>
              </a:tr>
              <a:tr h="297110">
                <a:tc>
                  <a:txBody>
                    <a:bodyPr/>
                    <a:lstStyle/>
                    <a:p>
                      <a:r>
                        <a:rPr lang="en-GB" sz="2000" dirty="0" smtClean="0">
                          <a:solidFill>
                            <a:schemeClr val="bg1"/>
                          </a:solidFill>
                          <a:latin typeface="Calibri" pitchFamily="34" charset="0"/>
                          <a:cs typeface="Calibri" pitchFamily="34" charset="0"/>
                        </a:rPr>
                        <a:t>4</a:t>
                      </a:r>
                      <a:endParaRPr lang="en-GB" sz="2000" dirty="0">
                        <a:solidFill>
                          <a:schemeClr val="bg1"/>
                        </a:solidFill>
                        <a:latin typeface="Calibri" pitchFamily="34" charset="0"/>
                        <a:cs typeface="Calibri" pitchFamily="34" charset="0"/>
                      </a:endParaRPr>
                    </a:p>
                  </a:txBody>
                  <a:tcPr anchor="ctr">
                    <a:solidFill>
                      <a:srgbClr val="0070C0"/>
                    </a:solidFill>
                  </a:tcPr>
                </a:tc>
                <a:tc>
                  <a:txBody>
                    <a:bodyPr/>
                    <a:lstStyle/>
                    <a:p>
                      <a:r>
                        <a:rPr kumimoji="0" lang="en-GB" sz="2000" kern="1200" dirty="0" smtClean="0">
                          <a:solidFill>
                            <a:schemeClr val="tx2">
                              <a:lumMod val="60000"/>
                              <a:lumOff val="40000"/>
                            </a:schemeClr>
                          </a:solidFill>
                          <a:effectLst/>
                          <a:latin typeface="Calibri" pitchFamily="34" charset="0"/>
                          <a:ea typeface="+mn-ea"/>
                          <a:cs typeface="Calibri" pitchFamily="34" charset="0"/>
                        </a:rPr>
                        <a:t>Annotated evidence showing several links to email</a:t>
                      </a:r>
                      <a:r>
                        <a:rPr kumimoji="0" lang="en-GB" sz="2000" kern="1200" baseline="0" dirty="0" smtClean="0">
                          <a:solidFill>
                            <a:schemeClr val="tx2">
                              <a:lumMod val="60000"/>
                              <a:lumOff val="40000"/>
                            </a:schemeClr>
                          </a:solidFill>
                          <a:latin typeface="Calibri" pitchFamily="34" charset="0"/>
                          <a:ea typeface="+mn-ea"/>
                          <a:cs typeface="Calibri" pitchFamily="34" charset="0"/>
                        </a:rPr>
                        <a:t>.</a:t>
                      </a:r>
                    </a:p>
                  </a:txBody>
                  <a:tcPr/>
                </a:tc>
              </a:tr>
            </a:tbl>
          </a:graphicData>
        </a:graphic>
      </p:graphicFrame>
    </p:spTree>
    <p:extLst>
      <p:ext uri="{BB962C8B-B14F-4D97-AF65-F5344CB8AC3E}">
        <p14:creationId xmlns:p14="http://schemas.microsoft.com/office/powerpoint/2010/main" val="3653894194"/>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1"/>
          <p:cNvSpPr txBox="1">
            <a:spLocks/>
          </p:cNvSpPr>
          <p:nvPr/>
        </p:nvSpPr>
        <p:spPr>
          <a:xfrm>
            <a:off x="219621" y="1092845"/>
            <a:ext cx="8715375" cy="5007894"/>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95250" marR="0" lvl="0" indent="0" algn="l" defTabSz="914400" rtl="0" eaLnBrk="1" fontAlgn="auto" latinLnBrk="0" hangingPunct="1">
              <a:lnSpc>
                <a:spcPct val="100000"/>
              </a:lnSpc>
              <a:spcBef>
                <a:spcPts val="0"/>
              </a:spcBef>
              <a:spcAft>
                <a:spcPts val="600"/>
              </a:spcAft>
              <a:buClr>
                <a:schemeClr val="accent1"/>
              </a:buClr>
              <a:buSzPct val="68000"/>
              <a:buFont typeface="Wingdings 3"/>
              <a:buNone/>
              <a:tabLst/>
              <a:defRPr/>
            </a:pPr>
            <a:endPar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
        <p:nvSpPr>
          <p:cNvPr id="3074" name="Title 1"/>
          <p:cNvSpPr>
            <a:spLocks noGrp="1"/>
          </p:cNvSpPr>
          <p:nvPr>
            <p:ph type="title"/>
          </p:nvPr>
        </p:nvSpPr>
        <p:spPr>
          <a:xfrm>
            <a:off x="249375" y="-115190"/>
            <a:ext cx="8229600" cy="857256"/>
          </a:xfrm>
        </p:spPr>
        <p:txBody>
          <a:bodyPr>
            <a:normAutofit/>
          </a:bodyPr>
          <a:lstStyle/>
          <a:p>
            <a:r>
              <a:rPr lang="en-GB" sz="3200" dirty="0" smtClean="0"/>
              <a:t>LO3 – Assessment (P, M, D)</a:t>
            </a:r>
            <a:endParaRPr lang="en-GB" sz="3200" b="1" dirty="0" smtClean="0"/>
          </a:p>
        </p:txBody>
      </p:sp>
      <p:sp>
        <p:nvSpPr>
          <p:cNvPr id="5" name="Content Placeholder 1"/>
          <p:cNvSpPr>
            <a:spLocks noGrp="1"/>
          </p:cNvSpPr>
          <p:nvPr>
            <p:ph idx="4294967295"/>
          </p:nvPr>
        </p:nvSpPr>
        <p:spPr>
          <a:xfrm>
            <a:off x="214343" y="1085402"/>
            <a:ext cx="8715375" cy="558395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95250" indent="0">
              <a:buNone/>
            </a:pPr>
            <a:endParaRPr lang="en-GB" sz="1700" dirty="0" smtClean="0"/>
          </a:p>
        </p:txBody>
      </p:sp>
      <p:graphicFrame>
        <p:nvGraphicFramePr>
          <p:cNvPr id="6" name="Table 5"/>
          <p:cNvGraphicFramePr>
            <a:graphicFrameLocks noGrp="1"/>
          </p:cNvGraphicFramePr>
          <p:nvPr>
            <p:extLst>
              <p:ext uri="{D42A27DB-BD31-4B8C-83A1-F6EECF244321}">
                <p14:modId xmlns:p14="http://schemas.microsoft.com/office/powerpoint/2010/main" val="1637229541"/>
              </p:ext>
            </p:extLst>
          </p:nvPr>
        </p:nvGraphicFramePr>
        <p:xfrm>
          <a:off x="616867" y="1340768"/>
          <a:ext cx="7934045" cy="3274395"/>
        </p:xfrm>
        <a:graphic>
          <a:graphicData uri="http://schemas.openxmlformats.org/drawingml/2006/table">
            <a:tbl>
              <a:tblPr/>
              <a:tblGrid>
                <a:gridCol w="1074813"/>
                <a:gridCol w="5269748"/>
                <a:gridCol w="922940"/>
                <a:gridCol w="666544"/>
              </a:tblGrid>
              <a:tr h="337221">
                <a:tc>
                  <a:txBody>
                    <a:bodyPr/>
                    <a:lstStyle/>
                    <a:p>
                      <a:pPr algn="ctr">
                        <a:spcAft>
                          <a:spcPts val="0"/>
                        </a:spcAft>
                      </a:pPr>
                      <a:r>
                        <a:rPr lang="en-GB" sz="1600" b="1" dirty="0">
                          <a:latin typeface="Calibri" pitchFamily="34" charset="0"/>
                          <a:ea typeface="Times New Roman"/>
                          <a:cs typeface="Calibri" pitchFamily="34" charset="0"/>
                        </a:rPr>
                        <a:t>Task</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600" b="1" dirty="0">
                          <a:latin typeface="Calibri" pitchFamily="34" charset="0"/>
                          <a:ea typeface="Times New Roman"/>
                          <a:cs typeface="Calibri" pitchFamily="34" charset="0"/>
                        </a:rPr>
                        <a:t>Activities</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600" b="1" dirty="0">
                          <a:latin typeface="Calibri" pitchFamily="34" charset="0"/>
                          <a:ea typeface="Times New Roman"/>
                          <a:cs typeface="Calibri" pitchFamily="34" charset="0"/>
                        </a:rPr>
                        <a:t>Student</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600" b="1" dirty="0" smtClean="0">
                          <a:latin typeface="Calibri" pitchFamily="34" charset="0"/>
                          <a:ea typeface="Times New Roman"/>
                          <a:cs typeface="Calibri" pitchFamily="34" charset="0"/>
                        </a:rPr>
                        <a:t>Staff</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r>
              <a:tr h="480180">
                <a:tc gridSpan="4">
                  <a:txBody>
                    <a:bodyPr/>
                    <a:lstStyle/>
                    <a:p>
                      <a:r>
                        <a:rPr lang="en-GB" sz="1800" b="1" dirty="0" smtClean="0"/>
                        <a:t>LO3 - </a:t>
                      </a:r>
                      <a:r>
                        <a:rPr lang="en-GB" sz="1800" dirty="0" smtClean="0"/>
                        <a:t>Create functioning hyperlinks</a:t>
                      </a:r>
                      <a:endParaRPr lang="en-ZA" sz="1800" dirty="0">
                        <a:latin typeface="Calibri" pitchFamily="34" charset="0"/>
                        <a:ea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dirty="0"/>
                    </a:p>
                  </a:txBody>
                  <a:tcPr/>
                </a:tc>
                <a:tc hMerge="1">
                  <a:txBody>
                    <a:bodyPr/>
                    <a:lstStyle/>
                    <a:p>
                      <a:endParaRPr lang="en-GB"/>
                    </a:p>
                  </a:txBody>
                  <a:tcPr/>
                </a:tc>
              </a:tr>
              <a:tr h="615798">
                <a:tc>
                  <a:txBody>
                    <a:bodyPr/>
                    <a:lstStyle/>
                    <a:p>
                      <a:pPr algn="ctr">
                        <a:spcAft>
                          <a:spcPts val="0"/>
                        </a:spcAft>
                      </a:pPr>
                      <a:r>
                        <a:rPr lang="en-GB" sz="2000">
                          <a:effectLst/>
                          <a:latin typeface="Times New Roman"/>
                          <a:ea typeface="Times New Roman"/>
                        </a:rPr>
                        <a:t>1</a:t>
                      </a:r>
                      <a:endParaRPr lang="en-GB" sz="24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GB" sz="2000">
                          <a:effectLst/>
                          <a:latin typeface="Times New Roman"/>
                          <a:ea typeface="Times New Roman"/>
                        </a:rPr>
                        <a:t>Annotated evidence showing 5 functioning hyperlinks to link pages together</a:t>
                      </a:r>
                      <a:endParaRPr lang="en-GB" sz="24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3824">
                <a:tc>
                  <a:txBody>
                    <a:bodyPr/>
                    <a:lstStyle/>
                    <a:p>
                      <a:pPr algn="ctr">
                        <a:spcAft>
                          <a:spcPts val="0"/>
                        </a:spcAft>
                      </a:pPr>
                      <a:r>
                        <a:rPr lang="en-GB" sz="2000">
                          <a:effectLst/>
                          <a:latin typeface="Times New Roman"/>
                          <a:ea typeface="Times New Roman"/>
                        </a:rPr>
                        <a:t>2</a:t>
                      </a:r>
                      <a:endParaRPr lang="en-GB" sz="24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0"/>
                        </a:spcAft>
                      </a:pPr>
                      <a:r>
                        <a:rPr lang="en-GB" sz="2000">
                          <a:effectLst/>
                          <a:latin typeface="Times New Roman"/>
                          <a:ea typeface="Times New Roman"/>
                        </a:rPr>
                        <a:t>Annotated evidence showing links to external websites </a:t>
                      </a:r>
                      <a:endParaRPr lang="en-GB" sz="24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15798">
                <a:tc>
                  <a:txBody>
                    <a:bodyPr/>
                    <a:lstStyle/>
                    <a:p>
                      <a:pPr algn="ctr">
                        <a:spcAft>
                          <a:spcPts val="0"/>
                        </a:spcAft>
                      </a:pPr>
                      <a:r>
                        <a:rPr lang="en-GB" sz="2000">
                          <a:effectLst/>
                          <a:latin typeface="Times New Roman"/>
                          <a:ea typeface="Times New Roman"/>
                        </a:rPr>
                        <a:t>3 (M/D)</a:t>
                      </a:r>
                      <a:endParaRPr lang="en-GB" sz="24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Aft>
                          <a:spcPts val="0"/>
                        </a:spcAft>
                      </a:pPr>
                      <a:r>
                        <a:rPr lang="en-GB" sz="2000">
                          <a:effectLst/>
                          <a:latin typeface="Times New Roman"/>
                          <a:ea typeface="Times New Roman"/>
                        </a:rPr>
                        <a:t>Annotated evidence showing at least one link to email</a:t>
                      </a:r>
                      <a:endParaRPr lang="en-GB" sz="24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615798">
                <a:tc>
                  <a:txBody>
                    <a:bodyPr/>
                    <a:lstStyle/>
                    <a:p>
                      <a:pPr algn="ctr">
                        <a:spcAft>
                          <a:spcPts val="0"/>
                        </a:spcAft>
                      </a:pPr>
                      <a:r>
                        <a:rPr lang="en-GB" sz="2000" dirty="0">
                          <a:effectLst/>
                          <a:latin typeface="Times New Roman"/>
                          <a:ea typeface="Times New Roman"/>
                        </a:rPr>
                        <a:t>4 (M/D)</a:t>
                      </a:r>
                      <a:endParaRPr lang="en-GB" sz="2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Aft>
                          <a:spcPts val="0"/>
                        </a:spcAft>
                      </a:pPr>
                      <a:r>
                        <a:rPr lang="en-GB" sz="2000" dirty="0">
                          <a:effectLst/>
                          <a:latin typeface="Times New Roman"/>
                          <a:ea typeface="Times New Roman"/>
                        </a:rPr>
                        <a:t>Annotated evidence showing at least one image map/hotspot</a:t>
                      </a:r>
                      <a:endParaRPr lang="en-GB" sz="2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en-GB" dirty="0"/>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en-GB" dirty="0"/>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1296538683"/>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eWeston">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6DD945F-B7B0-4691-A0D0-E2EAD6DA23B3}">
  <ds:schemaRef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2006/documentManagement/types"/>
    <ds:schemaRef ds:uri="http://purl.org/dc/elements/1.1/"/>
    <ds:schemaRef ds:uri="http://purl.org/dc/terms/"/>
  </ds:schemaRefs>
</ds:datastoreItem>
</file>

<file path=docProps/app.xml><?xml version="1.0" encoding="utf-8"?>
<Properties xmlns="http://schemas.openxmlformats.org/officeDocument/2006/extended-properties" xmlns:vt="http://schemas.openxmlformats.org/officeDocument/2006/docPropsVTypes">
  <Template>BrookeWeston</Template>
  <TotalTime>23218</TotalTime>
  <Words>867</Words>
  <Application>Microsoft Office PowerPoint</Application>
  <PresentationFormat>On-screen Show (4:3)</PresentationFormat>
  <Paragraphs>134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BrookeWeston</vt:lpstr>
      <vt:lpstr>PowerPoint Presentation</vt:lpstr>
      <vt:lpstr>Assignment Scenario</vt:lpstr>
      <vt:lpstr>Learning Outcome 2 – Assignment</vt:lpstr>
      <vt:lpstr>Learning Outcome 2 – Task 1</vt:lpstr>
      <vt:lpstr>Learning Outcome 3 – Task 2</vt:lpstr>
      <vt:lpstr>Learning Outcome 3 – Task 3</vt:lpstr>
      <vt:lpstr>Learning Outcome 2 – Task 4</vt:lpstr>
      <vt:lpstr>LO3 – Assessment (P, M, D)</vt:lpstr>
    </vt:vector>
  </TitlesOfParts>
  <Company>Brooke Weston CTC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R002 Unit 2 - LO2 Cambridge L2</dc:title>
  <dc:subject>eBusiness</dc:subject>
  <dc:creator>KPA</dc:creator>
  <cp:lastModifiedBy>Stephen Rafferty</cp:lastModifiedBy>
  <cp:revision>1108</cp:revision>
  <cp:lastPrinted>2012-09-28T14:36:43Z</cp:lastPrinted>
  <dcterms:created xsi:type="dcterms:W3CDTF">2008-03-12T11:01:44Z</dcterms:created>
  <dcterms:modified xsi:type="dcterms:W3CDTF">2014-06-17T08:29:31Z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Brooke Weston Academy</vt:lpwstr>
  </property>
  <property fmtid="{D5CDD505-2E9C-101B-9397-08002B2CF9AE}" pid="2" name="ContentTypeId">
    <vt:lpwstr>0x0101006303C8A099435F469B82EC500073A18D</vt:lpwstr>
  </property>
  <property fmtid="{D5CDD505-2E9C-101B-9397-08002B2CF9AE}" pid="3" name="Unit">
    <vt:lpwstr>U1</vt:lpwstr>
  </property>
</Properties>
</file>